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6" r:id="rId1"/>
  </p:sldMasterIdLst>
  <p:notesMasterIdLst>
    <p:notesMasterId r:id="rId57"/>
  </p:notesMasterIdLst>
  <p:sldIdLst>
    <p:sldId id="316" r:id="rId2"/>
    <p:sldId id="320" r:id="rId3"/>
    <p:sldId id="317" r:id="rId4"/>
    <p:sldId id="319" r:id="rId5"/>
    <p:sldId id="258" r:id="rId6"/>
    <p:sldId id="321" r:id="rId7"/>
    <p:sldId id="259" r:id="rId8"/>
    <p:sldId id="260" r:id="rId9"/>
    <p:sldId id="261" r:id="rId10"/>
    <p:sldId id="262" r:id="rId11"/>
    <p:sldId id="263" r:id="rId12"/>
    <p:sldId id="264" r:id="rId13"/>
    <p:sldId id="268" r:id="rId14"/>
    <p:sldId id="265" r:id="rId15"/>
    <p:sldId id="322" r:id="rId16"/>
    <p:sldId id="323" r:id="rId17"/>
    <p:sldId id="324" r:id="rId18"/>
    <p:sldId id="325" r:id="rId19"/>
    <p:sldId id="326" r:id="rId20"/>
    <p:sldId id="327" r:id="rId21"/>
    <p:sldId id="270" r:id="rId22"/>
    <p:sldId id="269" r:id="rId23"/>
    <p:sldId id="267" r:id="rId24"/>
    <p:sldId id="271" r:id="rId25"/>
    <p:sldId id="273" r:id="rId26"/>
    <p:sldId id="274" r:id="rId27"/>
    <p:sldId id="275" r:id="rId28"/>
    <p:sldId id="276" r:id="rId29"/>
    <p:sldId id="277" r:id="rId30"/>
    <p:sldId id="278" r:id="rId31"/>
    <p:sldId id="279" r:id="rId32"/>
    <p:sldId id="281" r:id="rId33"/>
    <p:sldId id="280" r:id="rId34"/>
    <p:sldId id="282" r:id="rId35"/>
    <p:sldId id="283" r:id="rId36"/>
    <p:sldId id="284" r:id="rId37"/>
    <p:sldId id="285" r:id="rId38"/>
    <p:sldId id="286" r:id="rId39"/>
    <p:sldId id="306" r:id="rId40"/>
    <p:sldId id="288" r:id="rId41"/>
    <p:sldId id="289" r:id="rId42"/>
    <p:sldId id="290" r:id="rId43"/>
    <p:sldId id="298" r:id="rId44"/>
    <p:sldId id="307" r:id="rId45"/>
    <p:sldId id="308" r:id="rId46"/>
    <p:sldId id="300" r:id="rId47"/>
    <p:sldId id="301" r:id="rId48"/>
    <p:sldId id="318" r:id="rId49"/>
    <p:sldId id="302" r:id="rId50"/>
    <p:sldId id="314" r:id="rId51"/>
    <p:sldId id="304" r:id="rId52"/>
    <p:sldId id="309" r:id="rId53"/>
    <p:sldId id="310" r:id="rId54"/>
    <p:sldId id="311" r:id="rId55"/>
    <p:sldId id="313" r:id="rId5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p:cViewPr>
        <p:scale>
          <a:sx n="86" d="100"/>
          <a:sy n="86" d="100"/>
        </p:scale>
        <p:origin x="514" y="67"/>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tiff>
</file>

<file path=ppt/media/image14.png>
</file>

<file path=ppt/media/image15.png>
</file>

<file path=ppt/media/image16.png>
</file>

<file path=ppt/media/image2.jpeg>
</file>

<file path=ppt/media/image3.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8C32687-0AE4-4EF9-AA6E-8B0E7E0C4E74}" type="datetimeFigureOut">
              <a:rPr lang="en-US" smtClean="0"/>
              <a:pPr/>
              <a:t>4/1/2021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C320E4-8072-4EED-92CA-B513B82D6DAF}"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5EEA642F-F6B8-4938-B346-FB4CCDA51E97}" type="datetimeFigureOut">
              <a:rPr lang="en-US" smtClean="0"/>
              <a:pPr/>
              <a:t>4/1/2021</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2B5860BE-DCBD-4F0D-826C-F392E04DAD17}" type="slidenum">
              <a:rPr lang="en-US" smtClean="0"/>
              <a:pPr/>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36603636"/>
      </p:ext>
    </p:extLst>
  </p:cSld>
  <p:clrMapOvr>
    <a:masterClrMapping/>
  </p:clrMapOvr>
  <p:transition>
    <p:plus/>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EA642F-F6B8-4938-B346-FB4CCDA51E97}" type="datetimeFigureOut">
              <a:rPr lang="en-US" smtClean="0"/>
              <a:pPr/>
              <a:t>4/1/2021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5860BE-DCBD-4F0D-826C-F392E04DAD17}" type="slidenum">
              <a:rPr lang="en-US" smtClean="0"/>
              <a:pPr/>
              <a:t>‹#›</a:t>
            </a:fld>
            <a:endParaRPr lang="en-US"/>
          </a:p>
        </p:txBody>
      </p:sp>
    </p:spTree>
    <p:extLst>
      <p:ext uri="{BB962C8B-B14F-4D97-AF65-F5344CB8AC3E}">
        <p14:creationId xmlns:p14="http://schemas.microsoft.com/office/powerpoint/2010/main" val="385525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A642F-F6B8-4938-B346-FB4CCDA51E97}" type="datetimeFigureOut">
              <a:rPr lang="en-US" smtClean="0"/>
              <a:pPr/>
              <a:t>4/1/2021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5860BE-DCBD-4F0D-826C-F392E04DAD17}" type="slidenum">
              <a:rPr lang="en-US" smtClean="0"/>
              <a:pPr/>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503087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A642F-F6B8-4938-B346-FB4CCDA51E97}" type="datetimeFigureOut">
              <a:rPr lang="en-US" smtClean="0"/>
              <a:pPr/>
              <a:t>4/1/2021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5860BE-DCBD-4F0D-826C-F392E04DAD17}" type="slidenum">
              <a:rPr lang="en-US" smtClean="0"/>
              <a:pPr/>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166310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A642F-F6B8-4938-B346-FB4CCDA51E97}" type="datetimeFigureOut">
              <a:rPr lang="en-US" smtClean="0"/>
              <a:pPr/>
              <a:t>4/1/2021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5860BE-DCBD-4F0D-826C-F392E04DAD17}" type="slidenum">
              <a:rPr lang="en-US" smtClean="0"/>
              <a:pPr/>
              <a:t>‹#›</a:t>
            </a:fld>
            <a:endParaRPr lang="en-US"/>
          </a:p>
        </p:txBody>
      </p:sp>
    </p:spTree>
    <p:extLst>
      <p:ext uri="{BB962C8B-B14F-4D97-AF65-F5344CB8AC3E}">
        <p14:creationId xmlns:p14="http://schemas.microsoft.com/office/powerpoint/2010/main" val="33480580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A642F-F6B8-4938-B346-FB4CCDA51E97}" type="datetimeFigureOut">
              <a:rPr lang="en-US" smtClean="0"/>
              <a:pPr/>
              <a:t>4/1/2021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5860BE-DCBD-4F0D-826C-F392E04DAD17}" type="slidenum">
              <a:rPr lang="en-US" smtClean="0"/>
              <a:pPr/>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418977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A642F-F6B8-4938-B346-FB4CCDA51E97}" type="datetimeFigureOut">
              <a:rPr lang="en-US" smtClean="0"/>
              <a:pPr/>
              <a:t>4/1/2021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5860BE-DCBD-4F0D-826C-F392E04DAD17}" type="slidenum">
              <a:rPr lang="en-US" smtClean="0"/>
              <a:pPr/>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742691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EA642F-F6B8-4938-B346-FB4CCDA51E97}" type="datetimeFigureOut">
              <a:rPr lang="en-US" smtClean="0"/>
              <a:pPr/>
              <a:t>4/1/2021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5860BE-DCBD-4F0D-826C-F392E04DAD17}" type="slidenum">
              <a:rPr lang="en-US" smtClean="0"/>
              <a:pPr/>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29792238"/>
      </p:ext>
    </p:extLst>
  </p:cSld>
  <p:clrMapOvr>
    <a:masterClrMapping/>
  </p:clrMapOvr>
  <p:transition>
    <p:plus/>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EA642F-F6B8-4938-B346-FB4CCDA51E97}" type="datetimeFigureOut">
              <a:rPr lang="en-US" smtClean="0"/>
              <a:pPr/>
              <a:t>4/1/2021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5860BE-DCBD-4F0D-826C-F392E04DAD17}" type="slidenum">
              <a:rPr lang="en-US" smtClean="0"/>
              <a:pPr/>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47739195"/>
      </p:ext>
    </p:extLst>
  </p:cSld>
  <p:clrMapOvr>
    <a:masterClrMapping/>
  </p:clrMapOvr>
  <p:transition>
    <p:plus/>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EA642F-F6B8-4938-B346-FB4CCDA51E97}" type="datetimeFigureOut">
              <a:rPr lang="en-US" smtClean="0"/>
              <a:pPr/>
              <a:t>4/1/2021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5860BE-DCBD-4F0D-826C-F392E04DAD17}" type="slidenum">
              <a:rPr lang="en-US" smtClean="0"/>
              <a:pPr/>
              <a:t>‹#›</a:t>
            </a:fld>
            <a:endParaRPr lang="en-US"/>
          </a:p>
        </p:txBody>
      </p:sp>
    </p:spTree>
    <p:extLst>
      <p:ext uri="{BB962C8B-B14F-4D97-AF65-F5344CB8AC3E}">
        <p14:creationId xmlns:p14="http://schemas.microsoft.com/office/powerpoint/2010/main" val="529047625"/>
      </p:ext>
    </p:extLst>
  </p:cSld>
  <p:clrMapOvr>
    <a:masterClrMapping/>
  </p:clrMapOvr>
  <p:transition>
    <p:plus/>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A642F-F6B8-4938-B346-FB4CCDA51E97}" type="datetimeFigureOut">
              <a:rPr lang="en-US" smtClean="0"/>
              <a:pPr/>
              <a:t>4/1/2021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5860BE-DCBD-4F0D-826C-F392E04DAD17}" type="slidenum">
              <a:rPr lang="en-US" smtClean="0"/>
              <a:pPr/>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51158666"/>
      </p:ext>
    </p:extLst>
  </p:cSld>
  <p:clrMapOvr>
    <a:masterClrMapping/>
  </p:clrMapOvr>
  <p:transition>
    <p:plus/>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EA642F-F6B8-4938-B346-FB4CCDA51E97}" type="datetimeFigureOut">
              <a:rPr lang="en-US" smtClean="0"/>
              <a:pPr/>
              <a:t>4/1/2021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5860BE-DCBD-4F0D-826C-F392E04DAD17}" type="slidenum">
              <a:rPr lang="en-US" smtClean="0"/>
              <a:pPr/>
              <a:t>‹#›</a:t>
            </a:fld>
            <a:endParaRPr lang="en-US"/>
          </a:p>
        </p:txBody>
      </p:sp>
    </p:spTree>
    <p:extLst>
      <p:ext uri="{BB962C8B-B14F-4D97-AF65-F5344CB8AC3E}">
        <p14:creationId xmlns:p14="http://schemas.microsoft.com/office/powerpoint/2010/main" val="561511576"/>
      </p:ext>
    </p:extLst>
  </p:cSld>
  <p:clrMapOvr>
    <a:masterClrMapping/>
  </p:clrMapOvr>
  <p:transition>
    <p:plus/>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EA642F-F6B8-4938-B346-FB4CCDA51E97}" type="datetimeFigureOut">
              <a:rPr lang="en-US" smtClean="0"/>
              <a:pPr/>
              <a:t>4/1/2021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B5860BE-DCBD-4F0D-826C-F392E04DAD17}" type="slidenum">
              <a:rPr lang="en-US" smtClean="0"/>
              <a:pPr/>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49326226"/>
      </p:ext>
    </p:extLst>
  </p:cSld>
  <p:clrMapOvr>
    <a:masterClrMapping/>
  </p:clrMapOvr>
  <p:transition>
    <p:plus/>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EA642F-F6B8-4938-B346-FB4CCDA51E97}" type="datetimeFigureOut">
              <a:rPr lang="en-US" smtClean="0"/>
              <a:pPr/>
              <a:t>4/1/2021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5860BE-DCBD-4F0D-826C-F392E04DAD17}" type="slidenum">
              <a:rPr lang="en-US" smtClean="0"/>
              <a:pPr/>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10373638"/>
      </p:ext>
    </p:extLst>
  </p:cSld>
  <p:clrMapOvr>
    <a:masterClrMapping/>
  </p:clrMapOvr>
  <p:transition>
    <p:plus/>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EA642F-F6B8-4938-B346-FB4CCDA51E97}" type="datetimeFigureOut">
              <a:rPr lang="en-US" smtClean="0"/>
              <a:pPr/>
              <a:t>4/1/2021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B5860BE-DCBD-4F0D-826C-F392E04DAD17}" type="slidenum">
              <a:rPr lang="en-US" smtClean="0"/>
              <a:pPr/>
              <a:t>‹#›</a:t>
            </a:fld>
            <a:endParaRPr lang="en-US"/>
          </a:p>
        </p:txBody>
      </p:sp>
    </p:spTree>
    <p:extLst>
      <p:ext uri="{BB962C8B-B14F-4D97-AF65-F5344CB8AC3E}">
        <p14:creationId xmlns:p14="http://schemas.microsoft.com/office/powerpoint/2010/main" val="961796474"/>
      </p:ext>
    </p:extLst>
  </p:cSld>
  <p:clrMapOvr>
    <a:masterClrMapping/>
  </p:clrMapOvr>
  <p:transition>
    <p:plus/>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EA642F-F6B8-4938-B346-FB4CCDA51E97}" type="datetimeFigureOut">
              <a:rPr lang="en-US" smtClean="0"/>
              <a:pPr/>
              <a:t>4/1/2021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5860BE-DCBD-4F0D-826C-F392E04DAD17}" type="slidenum">
              <a:rPr lang="en-US" smtClean="0"/>
              <a:pPr/>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9181927"/>
      </p:ext>
    </p:extLst>
  </p:cSld>
  <p:clrMapOvr>
    <a:masterClrMapping/>
  </p:clrMapOvr>
  <p:transition>
    <p:plus/>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EA642F-F6B8-4938-B346-FB4CCDA51E97}" type="datetimeFigureOut">
              <a:rPr lang="en-US" smtClean="0"/>
              <a:pPr/>
              <a:t>4/1/2021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5860BE-DCBD-4F0D-826C-F392E04DAD17}" type="slidenum">
              <a:rPr lang="en-US" smtClean="0"/>
              <a:pPr/>
              <a:t>‹#›</a:t>
            </a:fld>
            <a:endParaRPr lang="en-US"/>
          </a:p>
        </p:txBody>
      </p:sp>
    </p:spTree>
    <p:extLst>
      <p:ext uri="{BB962C8B-B14F-4D97-AF65-F5344CB8AC3E}">
        <p14:creationId xmlns:p14="http://schemas.microsoft.com/office/powerpoint/2010/main" val="3776220174"/>
      </p:ext>
    </p:extLst>
  </p:cSld>
  <p:clrMapOvr>
    <a:masterClrMapping/>
  </p:clrMapOvr>
  <p:transition>
    <p:plus/>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EEA642F-F6B8-4938-B346-FB4CCDA51E97}" type="datetimeFigureOut">
              <a:rPr lang="en-US" smtClean="0"/>
              <a:pPr/>
              <a:t>4/1/2021</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B5860BE-DCBD-4F0D-826C-F392E04DAD17}" type="slidenum">
              <a:rPr lang="en-US" smtClean="0"/>
              <a:pPr/>
              <a:t>‹#›</a:t>
            </a:fld>
            <a:endParaRPr lang="en-US"/>
          </a:p>
        </p:txBody>
      </p:sp>
    </p:spTree>
    <p:extLst>
      <p:ext uri="{BB962C8B-B14F-4D97-AF65-F5344CB8AC3E}">
        <p14:creationId xmlns:p14="http://schemas.microsoft.com/office/powerpoint/2010/main" val="3914948138"/>
      </p:ext>
    </p:extLst>
  </p:cSld>
  <p:clrMap bg1="lt1" tx1="dk1" bg2="lt2" tx2="dk2" accent1="accent1" accent2="accent2" accent3="accent3" accent4="accent4" accent5="accent5" accent6="accent6" hlink="hlink" folHlink="folHlink"/>
  <p:sldLayoutIdLst>
    <p:sldLayoutId id="2147483997" r:id="rId1"/>
    <p:sldLayoutId id="2147483998" r:id="rId2"/>
    <p:sldLayoutId id="2147483999" r:id="rId3"/>
    <p:sldLayoutId id="2147484000" r:id="rId4"/>
    <p:sldLayoutId id="2147484001" r:id="rId5"/>
    <p:sldLayoutId id="2147484002" r:id="rId6"/>
    <p:sldLayoutId id="2147484003" r:id="rId7"/>
    <p:sldLayoutId id="2147484004" r:id="rId8"/>
    <p:sldLayoutId id="2147484005" r:id="rId9"/>
    <p:sldLayoutId id="2147484006" r:id="rId10"/>
    <p:sldLayoutId id="2147484007" r:id="rId11"/>
    <p:sldLayoutId id="2147484008" r:id="rId12"/>
    <p:sldLayoutId id="2147484009" r:id="rId13"/>
    <p:sldLayoutId id="2147484010" r:id="rId14"/>
    <p:sldLayoutId id="2147484011" r:id="rId15"/>
    <p:sldLayoutId id="2147484012" r:id="rId16"/>
    <p:sldLayoutId id="2147484013" r:id="rId17"/>
  </p:sldLayoutIdLst>
  <p:transition>
    <p:plus/>
  </p:transition>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jniyitegeka@iprctuba..rp.ac.rw"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1905000" y="762000"/>
            <a:ext cx="8458200" cy="2590800"/>
          </a:xfrm>
        </p:spPr>
        <p:txBody>
          <a:bodyPr/>
          <a:lstStyle/>
          <a:p>
            <a:pPr eaLnBrk="1" hangingPunct="1"/>
            <a:r>
              <a:rPr lang="en-US" b="1" dirty="0"/>
              <a:t>IoT Architectures &amp; Communication Protocols</a:t>
            </a:r>
          </a:p>
        </p:txBody>
      </p:sp>
      <p:sp>
        <p:nvSpPr>
          <p:cNvPr id="4099" name="Rectangle 3"/>
          <p:cNvSpPr>
            <a:spLocks noGrp="1" noChangeArrowheads="1"/>
          </p:cNvSpPr>
          <p:nvPr>
            <p:ph type="subTitle" idx="1"/>
          </p:nvPr>
        </p:nvSpPr>
        <p:spPr>
          <a:xfrm>
            <a:off x="2667000" y="4038600"/>
            <a:ext cx="6400800" cy="1752600"/>
          </a:xfrm>
        </p:spPr>
        <p:txBody>
          <a:bodyPr>
            <a:normAutofit/>
          </a:bodyPr>
          <a:lstStyle/>
          <a:p>
            <a:pPr>
              <a:lnSpc>
                <a:spcPct val="80000"/>
              </a:lnSpc>
              <a:spcAft>
                <a:spcPts val="0"/>
              </a:spcAft>
              <a:buClr>
                <a:schemeClr val="accent3"/>
              </a:buClr>
              <a:defRPr/>
            </a:pPr>
            <a:r>
              <a:rPr lang="en-US" sz="2800" dirty="0"/>
              <a:t>Eng. NIYITEGEKA JANVIER</a:t>
            </a:r>
          </a:p>
          <a:p>
            <a:pPr>
              <a:lnSpc>
                <a:spcPct val="80000"/>
              </a:lnSpc>
              <a:spcAft>
                <a:spcPts val="0"/>
              </a:spcAft>
              <a:buClr>
                <a:schemeClr val="accent3"/>
              </a:buClr>
              <a:defRPr/>
            </a:pPr>
            <a:r>
              <a:rPr lang="en-US" dirty="0" err="1">
                <a:solidFill>
                  <a:schemeClr val="bg2">
                    <a:lumMod val="50000"/>
                  </a:schemeClr>
                </a:solidFill>
                <a:effectLst>
                  <a:outerShdw blurRad="38100" dist="38100" dir="2700000" algn="tl">
                    <a:srgbClr val="FFFFFF"/>
                  </a:outerShdw>
                </a:effectLst>
                <a:hlinkClick r:id="rId2"/>
              </a:rPr>
              <a:t>jniyitegeka@iprctuba</a:t>
            </a:r>
            <a:r>
              <a:rPr lang="en-US" dirty="0">
                <a:solidFill>
                  <a:schemeClr val="accent2"/>
                </a:solidFill>
                <a:effectLst>
                  <a:outerShdw blurRad="38100" dist="38100" dir="2700000" algn="tl">
                    <a:srgbClr val="FFFFFF"/>
                  </a:outerShdw>
                </a:effectLst>
                <a:hlinkClick r:id="rId2"/>
              </a:rPr>
              <a:t>..rp.ac.rw</a:t>
            </a:r>
            <a:endParaRPr lang="en-US" dirty="0">
              <a:solidFill>
                <a:schemeClr val="accent2"/>
              </a:solidFill>
              <a:effectLst>
                <a:outerShdw blurRad="38100" dist="38100" dir="2700000" algn="tl">
                  <a:srgbClr val="FFFFFF"/>
                </a:outerShdw>
              </a:effectLst>
            </a:endParaRPr>
          </a:p>
          <a:p>
            <a:pPr>
              <a:lnSpc>
                <a:spcPct val="80000"/>
              </a:lnSpc>
              <a:spcAft>
                <a:spcPts val="0"/>
              </a:spcAft>
              <a:buClr>
                <a:schemeClr val="accent3"/>
              </a:buClr>
              <a:defRPr/>
            </a:pPr>
            <a:endParaRPr lang="en-US" dirty="0">
              <a:solidFill>
                <a:schemeClr val="accent2"/>
              </a:solidFill>
              <a:effectLst>
                <a:outerShdw blurRad="38100" dist="38100" dir="2700000" algn="tl">
                  <a:srgbClr val="FFFFFF"/>
                </a:outerShdw>
              </a:effectLst>
            </a:endParaRPr>
          </a:p>
          <a:p>
            <a:pPr>
              <a:lnSpc>
                <a:spcPct val="80000"/>
              </a:lnSpc>
              <a:spcAft>
                <a:spcPts val="0"/>
              </a:spcAft>
              <a:buClr>
                <a:schemeClr val="accent3"/>
              </a:buClr>
              <a:defRPr/>
            </a:pPr>
            <a:r>
              <a:rPr lang="en-US" dirty="0">
                <a:solidFill>
                  <a:schemeClr val="folHlink"/>
                </a:solidFill>
                <a:effectLst>
                  <a:outerShdw blurRad="38100" dist="38100" dir="2700000" algn="tl">
                    <a:srgbClr val="FFFFFF"/>
                  </a:outerShdw>
                </a:effectLst>
              </a:rPr>
              <a:t>IPRC TUMBA</a:t>
            </a:r>
          </a:p>
        </p:txBody>
      </p:sp>
    </p:spTree>
  </p:cSld>
  <p:clrMapOvr>
    <a:masterClrMapping/>
  </p:clrMapOvr>
  <p:transition>
    <p:plus/>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Cont’d</a:t>
            </a:r>
          </a:p>
        </p:txBody>
      </p:sp>
      <p:sp>
        <p:nvSpPr>
          <p:cNvPr id="3" name="Content Placeholder 2"/>
          <p:cNvSpPr>
            <a:spLocks noGrp="1"/>
          </p:cNvSpPr>
          <p:nvPr>
            <p:ph idx="1"/>
          </p:nvPr>
        </p:nvSpPr>
        <p:spPr/>
        <p:txBody>
          <a:bodyPr>
            <a:normAutofit/>
          </a:bodyPr>
          <a:lstStyle/>
          <a:p>
            <a:pPr lvl="0"/>
            <a:r>
              <a:rPr lang="en-US" i="1" dirty="0"/>
              <a:t>A gateway is dedicated to the device that:</a:t>
            </a:r>
          </a:p>
          <a:p>
            <a:pPr lvl="0"/>
            <a:r>
              <a:rPr lang="en-US" i="1" dirty="0"/>
              <a:t>Don't have the electrical power </a:t>
            </a:r>
            <a:r>
              <a:rPr lang="en-US" dirty="0"/>
              <a:t>to perform required network transmission.</a:t>
            </a:r>
          </a:p>
          <a:p>
            <a:r>
              <a:rPr lang="en-US" i="1" dirty="0"/>
              <a:t>Don’t have processing capability </a:t>
            </a:r>
            <a:r>
              <a:rPr lang="en-US" dirty="0"/>
              <a:t>needed for transport-layer security (TLS), and as such can't communicate with Google APIs.</a:t>
            </a:r>
          </a:p>
          <a:p>
            <a:pPr lvl="0"/>
            <a:r>
              <a:rPr lang="en-US" i="1" dirty="0"/>
              <a:t>Don’t have routable connectivity </a:t>
            </a:r>
            <a:r>
              <a:rPr lang="en-US" dirty="0"/>
              <a:t>to the Internet, for example, Bluetooth devices.</a:t>
            </a:r>
          </a:p>
          <a:p>
            <a:endParaRPr lang="en-US" dirty="0"/>
          </a:p>
          <a:p>
            <a:pPr lvl="0"/>
            <a:endParaRPr lang="en-US" dirty="0"/>
          </a:p>
          <a:p>
            <a:endParaRPr lang="en-US" dirty="0"/>
          </a:p>
        </p:txBody>
      </p:sp>
    </p:spTree>
  </p:cSld>
  <p:clrMapOvr>
    <a:masterClrMapping/>
  </p:clrMapOvr>
  <p:transition>
    <p:plus/>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Cont’d</a:t>
            </a:r>
          </a:p>
        </p:txBody>
      </p:sp>
      <p:sp>
        <p:nvSpPr>
          <p:cNvPr id="3" name="Content Placeholder 2"/>
          <p:cNvSpPr>
            <a:spLocks noGrp="1"/>
          </p:cNvSpPr>
          <p:nvPr>
            <p:ph idx="1"/>
          </p:nvPr>
        </p:nvSpPr>
        <p:spPr>
          <a:xfrm>
            <a:off x="609600" y="2590800"/>
            <a:ext cx="10972800" cy="3048000"/>
          </a:xfrm>
        </p:spPr>
        <p:txBody>
          <a:bodyPr>
            <a:noAutofit/>
          </a:bodyPr>
          <a:lstStyle/>
          <a:p>
            <a:r>
              <a:rPr lang="en-US" sz="2800" i="1" dirty="0"/>
              <a:t>A gateway device might be used even when the participating devices are capable of communicating without one. </a:t>
            </a:r>
          </a:p>
          <a:p>
            <a:r>
              <a:rPr lang="en-US" sz="2800" dirty="0"/>
              <a:t>In this scenario, the gateway adds value because </a:t>
            </a:r>
            <a:r>
              <a:rPr lang="en-US" sz="2800" i="1" dirty="0"/>
              <a:t>it provides processing of the data across multiple devices before it is sent to the cloud.</a:t>
            </a:r>
          </a:p>
          <a:p>
            <a:r>
              <a:rPr lang="en-US" sz="2800" dirty="0"/>
              <a:t> In that case, the direct inputs would be other devices, not individual sensors. </a:t>
            </a:r>
          </a:p>
        </p:txBody>
      </p:sp>
    </p:spTree>
  </p:cSld>
  <p:clrMapOvr>
    <a:masterClrMapping/>
  </p:clrMapOvr>
  <p:transition>
    <p:plus/>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Gateway Tasks</a:t>
            </a:r>
          </a:p>
        </p:txBody>
      </p:sp>
      <p:sp>
        <p:nvSpPr>
          <p:cNvPr id="3" name="Content Placeholder 2"/>
          <p:cNvSpPr>
            <a:spLocks noGrp="1"/>
          </p:cNvSpPr>
          <p:nvPr>
            <p:ph idx="1"/>
          </p:nvPr>
        </p:nvSpPr>
        <p:spPr>
          <a:xfrm>
            <a:off x="685800" y="2285999"/>
            <a:ext cx="10972800" cy="3810000"/>
          </a:xfrm>
        </p:spPr>
        <p:txBody>
          <a:bodyPr>
            <a:normAutofit/>
          </a:bodyPr>
          <a:lstStyle/>
          <a:p>
            <a:pPr lvl="0"/>
            <a:r>
              <a:rPr lang="en-US" i="1" dirty="0"/>
              <a:t>Condensing data </a:t>
            </a:r>
            <a:r>
              <a:rPr lang="en-US" dirty="0"/>
              <a:t>to maximize the amount that can be sent to the cloud over a single link</a:t>
            </a:r>
          </a:p>
          <a:p>
            <a:pPr lvl="0"/>
            <a:r>
              <a:rPr lang="en-US" i="1" dirty="0"/>
              <a:t>Storing data in a local database, </a:t>
            </a:r>
            <a:r>
              <a:rPr lang="en-US" dirty="0"/>
              <a:t>and then forwarding it on when the connection to cloud is intermittent</a:t>
            </a:r>
          </a:p>
          <a:p>
            <a:r>
              <a:rPr lang="en-US" dirty="0"/>
              <a:t>Providing a real-time clock, with a battery backup, used to provide a consistent timestamp for devices that can't manage timestamps well or keep them well synchronized</a:t>
            </a:r>
          </a:p>
          <a:p>
            <a:r>
              <a:rPr lang="en-US" dirty="0"/>
              <a:t>Performing </a:t>
            </a:r>
            <a:r>
              <a:rPr lang="en-US" i="1" dirty="0"/>
              <a:t>IPV6 to IPV4 translation</a:t>
            </a:r>
          </a:p>
          <a:p>
            <a:pPr lvl="0"/>
            <a:r>
              <a:rPr lang="en-US" dirty="0"/>
              <a:t>Acting as a local cache for firmware updates</a:t>
            </a:r>
          </a:p>
          <a:p>
            <a:endParaRPr lang="en-US" dirty="0"/>
          </a:p>
          <a:p>
            <a:pPr lvl="0"/>
            <a:endParaRPr lang="en-US" dirty="0"/>
          </a:p>
          <a:p>
            <a:endParaRPr lang="en-US" dirty="0"/>
          </a:p>
        </p:txBody>
      </p:sp>
    </p:spTree>
  </p:cSld>
  <p:clrMapOvr>
    <a:masterClrMapping/>
  </p:clrMapOvr>
  <p:transition>
    <p:plus/>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IoT</a:t>
            </a:r>
            <a:r>
              <a:rPr lang="en-US" b="1" dirty="0"/>
              <a:t> cloud platform</a:t>
            </a:r>
          </a:p>
        </p:txBody>
      </p:sp>
      <p:sp>
        <p:nvSpPr>
          <p:cNvPr id="3" name="Content Placeholder 2"/>
          <p:cNvSpPr>
            <a:spLocks noGrp="1"/>
          </p:cNvSpPr>
          <p:nvPr>
            <p:ph idx="1"/>
          </p:nvPr>
        </p:nvSpPr>
        <p:spPr>
          <a:xfrm>
            <a:off x="762000" y="2819400"/>
            <a:ext cx="10058396" cy="2971800"/>
          </a:xfrm>
        </p:spPr>
        <p:txBody>
          <a:bodyPr>
            <a:normAutofit fontScale="92500" lnSpcReduction="10000"/>
          </a:bodyPr>
          <a:lstStyle/>
          <a:p>
            <a:r>
              <a:rPr lang="en-US" sz="3200" dirty="0"/>
              <a:t>After your </a:t>
            </a:r>
            <a:r>
              <a:rPr lang="en-US" sz="3200" dirty="0" err="1"/>
              <a:t>IoT</a:t>
            </a:r>
            <a:r>
              <a:rPr lang="en-US" sz="3200" dirty="0"/>
              <a:t> project is up and running,</a:t>
            </a:r>
          </a:p>
          <a:p>
            <a:r>
              <a:rPr lang="en-US" sz="3200" dirty="0"/>
              <a:t>You need an efficient, scalable, affordable way to both manage those devices and handle all that information and make it work for you. </a:t>
            </a:r>
          </a:p>
          <a:p>
            <a:r>
              <a:rPr lang="en-US" sz="3200" dirty="0"/>
              <a:t>When it comes to </a:t>
            </a:r>
            <a:r>
              <a:rPr lang="en-US" sz="3200" i="1" dirty="0"/>
              <a:t>storing, processing, and analyzing data,</a:t>
            </a:r>
            <a:r>
              <a:rPr lang="en-US" sz="3200" dirty="0"/>
              <a:t> especially big data, it's hard to beat the cloud.</a:t>
            </a:r>
          </a:p>
          <a:p>
            <a:endParaRPr lang="en-US" dirty="0"/>
          </a:p>
        </p:txBody>
      </p:sp>
    </p:spTree>
  </p:cSld>
  <p:clrMapOvr>
    <a:masterClrMapping/>
  </p:clrMapOvr>
  <p:transition>
    <p:plus/>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Cloud Platform</a:t>
            </a:r>
          </a:p>
        </p:txBody>
      </p:sp>
      <p:grpSp>
        <p:nvGrpSpPr>
          <p:cNvPr id="6" name="Content Placeholder 5"/>
          <p:cNvGrpSpPr>
            <a:grpSpLocks noGrp="1"/>
          </p:cNvGrpSpPr>
          <p:nvPr/>
        </p:nvGrpSpPr>
        <p:grpSpPr>
          <a:xfrm>
            <a:off x="1714500" y="2438400"/>
            <a:ext cx="8763000" cy="4038600"/>
            <a:chOff x="457200" y="859732"/>
            <a:chExt cx="7086600" cy="4348511"/>
          </a:xfrm>
        </p:grpSpPr>
        <p:sp>
          <p:nvSpPr>
            <p:cNvPr id="7" name="Rectangle 6"/>
            <p:cNvSpPr/>
            <p:nvPr/>
          </p:nvSpPr>
          <p:spPr>
            <a:xfrm>
              <a:off x="457200" y="1033753"/>
              <a:ext cx="7086600" cy="4174490"/>
            </a:xfrm>
            <a:prstGeom prst="rect">
              <a:avLst/>
            </a:prstGeom>
          </p:spPr>
        </p:sp>
        <p:sp>
          <p:nvSpPr>
            <p:cNvPr id="8" name="Cloud 7"/>
            <p:cNvSpPr/>
            <p:nvPr/>
          </p:nvSpPr>
          <p:spPr>
            <a:xfrm>
              <a:off x="2652843" y="1529032"/>
              <a:ext cx="2416775" cy="2217900"/>
            </a:xfrm>
            <a:prstGeom prst="cloud">
              <a:avLst/>
            </a:prstGeom>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pPr>
              <a:r>
                <a:rPr lang="en-US" sz="1000">
                  <a:ea typeface="Calibri"/>
                  <a:cs typeface="Times New Roman"/>
                </a:rPr>
                <a:t> </a:t>
              </a:r>
              <a:endParaRPr lang="en-US" sz="1400">
                <a:ea typeface="Calibri"/>
                <a:cs typeface="Times New Roman"/>
              </a:endParaRPr>
            </a:p>
          </p:txBody>
        </p:sp>
        <p:sp>
          <p:nvSpPr>
            <p:cNvPr id="9" name="Oval 8"/>
            <p:cNvSpPr/>
            <p:nvPr/>
          </p:nvSpPr>
          <p:spPr>
            <a:xfrm>
              <a:off x="862009" y="1293965"/>
              <a:ext cx="969098" cy="408835"/>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400" dirty="0">
                  <a:ea typeface="Calibri"/>
                  <a:cs typeface="Times New Roman"/>
                </a:rPr>
                <a:t>Sensor</a:t>
              </a:r>
            </a:p>
          </p:txBody>
        </p:sp>
        <p:sp>
          <p:nvSpPr>
            <p:cNvPr id="10" name="Oval 9"/>
            <p:cNvSpPr/>
            <p:nvPr/>
          </p:nvSpPr>
          <p:spPr>
            <a:xfrm>
              <a:off x="727654" y="2445216"/>
              <a:ext cx="968519" cy="408422"/>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400" dirty="0">
                  <a:latin typeface="Times New Roman"/>
                  <a:ea typeface="Calibri"/>
                </a:rPr>
                <a:t>Sensor</a:t>
              </a:r>
              <a:endParaRPr lang="en-US" sz="1600" dirty="0">
                <a:latin typeface="Times New Roman"/>
                <a:ea typeface="Times New Roman"/>
              </a:endParaRPr>
            </a:p>
          </p:txBody>
        </p:sp>
        <p:sp>
          <p:nvSpPr>
            <p:cNvPr id="11" name="Oval 10"/>
            <p:cNvSpPr/>
            <p:nvPr/>
          </p:nvSpPr>
          <p:spPr>
            <a:xfrm>
              <a:off x="727654" y="3536319"/>
              <a:ext cx="968519" cy="408422"/>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400" dirty="0">
                  <a:latin typeface="Times New Roman"/>
                  <a:ea typeface="Calibri"/>
                </a:rPr>
                <a:t>Sensor</a:t>
              </a:r>
              <a:endParaRPr lang="en-US" sz="1600" dirty="0">
                <a:latin typeface="Times New Roman"/>
                <a:ea typeface="Times New Roman"/>
              </a:endParaRPr>
            </a:p>
          </p:txBody>
        </p:sp>
        <p:cxnSp>
          <p:nvCxnSpPr>
            <p:cNvPr id="12" name="Straight Arrow Connector 11"/>
            <p:cNvCxnSpPr/>
            <p:nvPr/>
          </p:nvCxnSpPr>
          <p:spPr>
            <a:xfrm>
              <a:off x="1831061" y="1702663"/>
              <a:ext cx="821862" cy="4211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1831061" y="2631448"/>
              <a:ext cx="625523"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1831011" y="3300613"/>
              <a:ext cx="625648" cy="23535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5" name="Rounded Rectangle 14"/>
            <p:cNvSpPr/>
            <p:nvPr/>
          </p:nvSpPr>
          <p:spPr>
            <a:xfrm>
              <a:off x="5817766" y="1219354"/>
              <a:ext cx="1410855" cy="904462"/>
            </a:xfrm>
            <a:prstGeom prst="roundRect">
              <a:avLst/>
            </a:prstGeom>
          </p:spPr>
          <p:style>
            <a:lnRef idx="2">
              <a:schemeClr val="accent4"/>
            </a:lnRef>
            <a:fillRef idx="1">
              <a:schemeClr val="lt1"/>
            </a:fillRef>
            <a:effectRef idx="0">
              <a:schemeClr val="accent4"/>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400">
                  <a:ea typeface="Calibri"/>
                  <a:cs typeface="Times New Roman"/>
                </a:rPr>
                <a:t>Client Application Enterprise App</a:t>
              </a:r>
            </a:p>
          </p:txBody>
        </p:sp>
        <p:sp>
          <p:nvSpPr>
            <p:cNvPr id="16" name="Rounded Rectangle 15"/>
            <p:cNvSpPr/>
            <p:nvPr/>
          </p:nvSpPr>
          <p:spPr>
            <a:xfrm>
              <a:off x="6037948" y="2554166"/>
              <a:ext cx="1411489" cy="906192"/>
            </a:xfrm>
            <a:prstGeom prst="roundRect">
              <a:avLst/>
            </a:prstGeom>
          </p:spPr>
          <p:style>
            <a:lnRef idx="2">
              <a:schemeClr val="accent4"/>
            </a:lnRef>
            <a:fillRef idx="1">
              <a:schemeClr val="lt1"/>
            </a:fillRef>
            <a:effectRef idx="0">
              <a:schemeClr val="accent4"/>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400">
                  <a:latin typeface="Times New Roman"/>
                  <a:ea typeface="Calibri"/>
                </a:rPr>
                <a:t>Client Application Desktop Client</a:t>
              </a:r>
              <a:endParaRPr lang="en-US" sz="1600">
                <a:latin typeface="Times New Roman"/>
                <a:ea typeface="Times New Roman"/>
              </a:endParaRPr>
            </a:p>
          </p:txBody>
        </p:sp>
        <p:sp>
          <p:nvSpPr>
            <p:cNvPr id="17" name="Rounded Rectangle 16"/>
            <p:cNvSpPr/>
            <p:nvPr/>
          </p:nvSpPr>
          <p:spPr>
            <a:xfrm>
              <a:off x="5703366" y="3726111"/>
              <a:ext cx="1325914" cy="931758"/>
            </a:xfrm>
            <a:prstGeom prst="roundRect">
              <a:avLst/>
            </a:prstGeom>
          </p:spPr>
          <p:style>
            <a:lnRef idx="2">
              <a:schemeClr val="accent4"/>
            </a:lnRef>
            <a:fillRef idx="1">
              <a:schemeClr val="lt1"/>
            </a:fillRef>
            <a:effectRef idx="0">
              <a:schemeClr val="accent4"/>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400" dirty="0">
                  <a:latin typeface="Times New Roman"/>
                  <a:ea typeface="Calibri"/>
                </a:rPr>
                <a:t>Client Application Web Client</a:t>
              </a:r>
              <a:endParaRPr lang="en-US" sz="1600" dirty="0">
                <a:latin typeface="Times New Roman"/>
                <a:ea typeface="Times New Roman"/>
              </a:endParaRPr>
            </a:p>
          </p:txBody>
        </p:sp>
        <p:cxnSp>
          <p:nvCxnSpPr>
            <p:cNvPr id="18" name="Straight Arrow Connector 17"/>
            <p:cNvCxnSpPr/>
            <p:nvPr/>
          </p:nvCxnSpPr>
          <p:spPr>
            <a:xfrm flipV="1">
              <a:off x="5069280" y="1702756"/>
              <a:ext cx="650299" cy="30944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5068943" y="2951673"/>
              <a:ext cx="857383"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4603013" y="3534916"/>
              <a:ext cx="577009" cy="47176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Text Box 2"/>
            <p:cNvSpPr txBox="1">
              <a:spLocks noChangeArrowheads="1"/>
            </p:cNvSpPr>
            <p:nvPr/>
          </p:nvSpPr>
          <p:spPr bwMode="auto">
            <a:xfrm>
              <a:off x="1830968" y="2244302"/>
              <a:ext cx="711371" cy="32185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nSpc>
                  <a:spcPct val="115000"/>
                </a:lnSpc>
                <a:spcAft>
                  <a:spcPts val="1000"/>
                </a:spcAft>
              </a:pPr>
              <a:r>
                <a:rPr lang="en-US" sz="1400">
                  <a:latin typeface="Calibri"/>
                  <a:ea typeface="Calibri"/>
                  <a:cs typeface="Times New Roman"/>
                </a:rPr>
                <a:t>Publish</a:t>
              </a:r>
              <a:endParaRPr lang="en-US" sz="1600">
                <a:latin typeface="Times New Roman"/>
                <a:ea typeface="Times New Roman"/>
              </a:endParaRPr>
            </a:p>
          </p:txBody>
        </p:sp>
        <p:sp>
          <p:nvSpPr>
            <p:cNvPr id="22" name="Text Box 2"/>
            <p:cNvSpPr txBox="1">
              <a:spLocks noChangeArrowheads="1"/>
            </p:cNvSpPr>
            <p:nvPr/>
          </p:nvSpPr>
          <p:spPr bwMode="auto">
            <a:xfrm>
              <a:off x="1990399" y="3536333"/>
              <a:ext cx="711371" cy="32185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nSpc>
                  <a:spcPct val="115000"/>
                </a:lnSpc>
                <a:spcAft>
                  <a:spcPts val="1000"/>
                </a:spcAft>
              </a:pPr>
              <a:r>
                <a:rPr lang="en-US" sz="1400">
                  <a:latin typeface="Calibri"/>
                  <a:ea typeface="Calibri"/>
                  <a:cs typeface="Times New Roman"/>
                </a:rPr>
                <a:t>Publish</a:t>
              </a:r>
              <a:endParaRPr lang="en-US" sz="1600">
                <a:latin typeface="Times New Roman"/>
                <a:ea typeface="Times New Roman"/>
              </a:endParaRPr>
            </a:p>
          </p:txBody>
        </p:sp>
        <p:sp>
          <p:nvSpPr>
            <p:cNvPr id="23" name="Text Box 2"/>
            <p:cNvSpPr txBox="1">
              <a:spLocks noChangeArrowheads="1"/>
            </p:cNvSpPr>
            <p:nvPr/>
          </p:nvSpPr>
          <p:spPr bwMode="auto">
            <a:xfrm>
              <a:off x="4886175" y="1381667"/>
              <a:ext cx="710638" cy="32111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nSpc>
                  <a:spcPct val="115000"/>
                </a:lnSpc>
                <a:spcAft>
                  <a:spcPts val="1000"/>
                </a:spcAft>
              </a:pPr>
              <a:r>
                <a:rPr lang="en-US" sz="1400" dirty="0">
                  <a:latin typeface="Calibri"/>
                  <a:ea typeface="Calibri"/>
                  <a:cs typeface="Times New Roman"/>
                </a:rPr>
                <a:t>Notify</a:t>
              </a:r>
              <a:endParaRPr lang="en-US" sz="1600" dirty="0">
                <a:latin typeface="Times New Roman"/>
                <a:ea typeface="Times New Roman"/>
              </a:endParaRPr>
            </a:p>
          </p:txBody>
        </p:sp>
        <p:sp>
          <p:nvSpPr>
            <p:cNvPr id="24" name="Text Box 2"/>
            <p:cNvSpPr txBox="1">
              <a:spLocks noChangeArrowheads="1"/>
            </p:cNvSpPr>
            <p:nvPr/>
          </p:nvSpPr>
          <p:spPr bwMode="auto">
            <a:xfrm>
              <a:off x="5216485" y="2566154"/>
              <a:ext cx="710042" cy="32037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nSpc>
                  <a:spcPct val="115000"/>
                </a:lnSpc>
                <a:spcAft>
                  <a:spcPts val="1000"/>
                </a:spcAft>
              </a:pPr>
              <a:r>
                <a:rPr lang="en-US" sz="1400">
                  <a:latin typeface="Calibri"/>
                  <a:ea typeface="Calibri"/>
                  <a:cs typeface="Times New Roman"/>
                </a:rPr>
                <a:t>Notify</a:t>
              </a:r>
              <a:endParaRPr lang="en-US" sz="1600">
                <a:latin typeface="Times New Roman"/>
                <a:ea typeface="Times New Roman"/>
              </a:endParaRPr>
            </a:p>
          </p:txBody>
        </p:sp>
        <p:sp>
          <p:nvSpPr>
            <p:cNvPr id="25" name="Text Box 2"/>
            <p:cNvSpPr txBox="1">
              <a:spLocks noChangeArrowheads="1"/>
            </p:cNvSpPr>
            <p:nvPr/>
          </p:nvSpPr>
          <p:spPr bwMode="auto">
            <a:xfrm>
              <a:off x="4921547" y="3426083"/>
              <a:ext cx="709905" cy="31963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nSpc>
                  <a:spcPct val="115000"/>
                </a:lnSpc>
                <a:spcAft>
                  <a:spcPts val="1000"/>
                </a:spcAft>
              </a:pPr>
              <a:r>
                <a:rPr lang="en-US" sz="1400">
                  <a:latin typeface="Calibri"/>
                  <a:ea typeface="Calibri"/>
                  <a:cs typeface="Times New Roman"/>
                </a:rPr>
                <a:t>Notify</a:t>
              </a:r>
              <a:endParaRPr lang="en-US" sz="1600">
                <a:latin typeface="Times New Roman"/>
                <a:ea typeface="Times New Roman"/>
              </a:endParaRPr>
            </a:p>
          </p:txBody>
        </p:sp>
        <p:sp>
          <p:nvSpPr>
            <p:cNvPr id="26" name="Text Box 2"/>
            <p:cNvSpPr txBox="1">
              <a:spLocks noChangeArrowheads="1"/>
            </p:cNvSpPr>
            <p:nvPr/>
          </p:nvSpPr>
          <p:spPr bwMode="auto">
            <a:xfrm>
              <a:off x="3063911" y="2126767"/>
              <a:ext cx="1594637" cy="1176786"/>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gn="ctr">
                <a:lnSpc>
                  <a:spcPct val="115000"/>
                </a:lnSpc>
              </a:pPr>
              <a:r>
                <a:rPr lang="en-US" b="1" dirty="0">
                  <a:latin typeface="Calibri"/>
                  <a:ea typeface="Calibri"/>
                  <a:cs typeface="Times New Roman"/>
                </a:rPr>
                <a:t>IoT Cloud</a:t>
              </a:r>
              <a:r>
                <a:rPr lang="en-US" sz="1400" dirty="0">
                  <a:latin typeface="Calibri"/>
                  <a:ea typeface="Calibri"/>
                  <a:cs typeface="Times New Roman"/>
                </a:rPr>
                <a:t> </a:t>
              </a:r>
            </a:p>
            <a:p>
              <a:pPr marL="171450" indent="-171450">
                <a:lnSpc>
                  <a:spcPct val="115000"/>
                </a:lnSpc>
                <a:buFontTx/>
                <a:buChar char="-"/>
              </a:pPr>
              <a:r>
                <a:rPr lang="en-US" sz="1000" dirty="0">
                  <a:latin typeface="Calibri"/>
                  <a:ea typeface="Calibri"/>
                  <a:cs typeface="Times New Roman"/>
                </a:rPr>
                <a:t>Control</a:t>
              </a:r>
            </a:p>
            <a:p>
              <a:pPr marL="171450" indent="-171450">
                <a:lnSpc>
                  <a:spcPct val="115000"/>
                </a:lnSpc>
                <a:buFontTx/>
                <a:buChar char="-"/>
              </a:pPr>
              <a:r>
                <a:rPr lang="en-US" sz="1100" dirty="0">
                  <a:latin typeface="Calibri"/>
                  <a:ea typeface="Calibri"/>
                  <a:cs typeface="Times New Roman"/>
                </a:rPr>
                <a:t>Subscribe()</a:t>
              </a:r>
              <a:endParaRPr lang="en-US" dirty="0">
                <a:latin typeface="Calibri"/>
                <a:ea typeface="Calibri"/>
                <a:cs typeface="Times New Roman"/>
              </a:endParaRPr>
            </a:p>
            <a:p>
              <a:pPr marL="171450" indent="-171450">
                <a:lnSpc>
                  <a:spcPct val="115000"/>
                </a:lnSpc>
                <a:buFontTx/>
                <a:buChar char="-"/>
              </a:pPr>
              <a:r>
                <a:rPr lang="en-US" sz="1100" dirty="0">
                  <a:latin typeface="Calibri"/>
                  <a:ea typeface="Calibri"/>
                  <a:cs typeface="Times New Roman"/>
                </a:rPr>
                <a:t>Notify()</a:t>
              </a:r>
              <a:endParaRPr lang="en-US" dirty="0">
                <a:latin typeface="Calibri"/>
                <a:ea typeface="Calibri"/>
                <a:cs typeface="Times New Roman"/>
              </a:endParaRPr>
            </a:p>
            <a:p>
              <a:pPr marL="171450" indent="-171450">
                <a:lnSpc>
                  <a:spcPct val="115000"/>
                </a:lnSpc>
                <a:buFontTx/>
                <a:buChar char="-"/>
              </a:pPr>
              <a:r>
                <a:rPr lang="en-US" sz="1100" dirty="0">
                  <a:latin typeface="Calibri"/>
                  <a:ea typeface="Calibri"/>
                  <a:cs typeface="Times New Roman"/>
                </a:rPr>
                <a:t>Unsubscribe()</a:t>
              </a:r>
              <a:endParaRPr lang="en-US" dirty="0">
                <a:latin typeface="Calibri"/>
                <a:ea typeface="Calibri"/>
                <a:cs typeface="Times New Roman"/>
              </a:endParaRPr>
            </a:p>
            <a:p>
              <a:pPr algn="ctr">
                <a:lnSpc>
                  <a:spcPct val="115000"/>
                </a:lnSpc>
                <a:spcAft>
                  <a:spcPts val="1000"/>
                </a:spcAft>
              </a:pPr>
              <a:r>
                <a:rPr lang="en-US" sz="1400" dirty="0">
                  <a:latin typeface="Calibri"/>
                  <a:ea typeface="Calibri"/>
                  <a:cs typeface="Times New Roman"/>
                </a:rPr>
                <a:t> </a:t>
              </a:r>
            </a:p>
          </p:txBody>
        </p:sp>
        <p:sp>
          <p:nvSpPr>
            <p:cNvPr id="27" name="Text Box 2"/>
            <p:cNvSpPr txBox="1">
              <a:spLocks noChangeArrowheads="1"/>
            </p:cNvSpPr>
            <p:nvPr/>
          </p:nvSpPr>
          <p:spPr bwMode="auto">
            <a:xfrm>
              <a:off x="1987406" y="1561325"/>
              <a:ext cx="711371" cy="32185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nSpc>
                  <a:spcPct val="115000"/>
                </a:lnSpc>
                <a:spcAft>
                  <a:spcPts val="1000"/>
                </a:spcAft>
              </a:pPr>
              <a:r>
                <a:rPr lang="en-US" sz="1400" dirty="0">
                  <a:latin typeface="Calibri"/>
                  <a:ea typeface="Calibri"/>
                  <a:cs typeface="Times New Roman"/>
                </a:rPr>
                <a:t>Publish</a:t>
              </a:r>
            </a:p>
          </p:txBody>
        </p:sp>
        <p:sp>
          <p:nvSpPr>
            <p:cNvPr id="28" name="TextBox 27"/>
            <p:cNvSpPr txBox="1"/>
            <p:nvPr/>
          </p:nvSpPr>
          <p:spPr>
            <a:xfrm>
              <a:off x="632083" y="859732"/>
              <a:ext cx="1824501" cy="439098"/>
            </a:xfrm>
            <a:prstGeom prst="rect">
              <a:avLst/>
            </a:prstGeom>
            <a:noFill/>
          </p:spPr>
          <p:txBody>
            <a:bodyPr wrap="square" rtlCol="0">
              <a:spAutoFit/>
            </a:bodyPr>
            <a:lstStyle/>
            <a:p>
              <a:r>
                <a:rPr lang="en-US" sz="2400" b="1" dirty="0"/>
                <a:t>Sensor Grid</a:t>
              </a:r>
            </a:p>
          </p:txBody>
        </p:sp>
      </p:grpSp>
    </p:spTree>
  </p:cSld>
  <p:clrMapOvr>
    <a:masterClrMapping/>
  </p:clrMapOvr>
  <p:transition>
    <p:plus/>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7EF18-C986-4BED-AFCB-D42A297731A3}"/>
              </a:ext>
            </a:extLst>
          </p:cNvPr>
          <p:cNvSpPr>
            <a:spLocks noGrp="1"/>
          </p:cNvSpPr>
          <p:nvPr>
            <p:ph type="title"/>
          </p:nvPr>
        </p:nvSpPr>
        <p:spPr/>
        <p:txBody>
          <a:bodyPr>
            <a:normAutofit/>
          </a:bodyPr>
          <a:lstStyle/>
          <a:p>
            <a:r>
              <a:rPr lang="en-US" sz="4800" b="1" dirty="0">
                <a:effectLst/>
                <a:latin typeface="Calibri" panose="020F0502020204030204" pitchFamily="34" charset="0"/>
                <a:ea typeface="Calibri" panose="020F0502020204030204" pitchFamily="34" charset="0"/>
                <a:cs typeface="Times New Roman" panose="02020603050405020304" pitchFamily="18" charset="0"/>
              </a:rPr>
              <a:t>IoT Models </a:t>
            </a:r>
            <a:endParaRPr lang="en-RW" sz="4800" b="1" dirty="0"/>
          </a:p>
        </p:txBody>
      </p:sp>
      <p:sp>
        <p:nvSpPr>
          <p:cNvPr id="3" name="Content Placeholder 2">
            <a:extLst>
              <a:ext uri="{FF2B5EF4-FFF2-40B4-BE49-F238E27FC236}">
                <a16:creationId xmlns:a16="http://schemas.microsoft.com/office/drawing/2014/main" id="{345B5377-FC02-4C78-AD82-90ABC005F9AF}"/>
              </a:ext>
            </a:extLst>
          </p:cNvPr>
          <p:cNvSpPr>
            <a:spLocks noGrp="1"/>
          </p:cNvSpPr>
          <p:nvPr>
            <p:ph idx="1"/>
          </p:nvPr>
        </p:nvSpPr>
        <p:spPr/>
        <p:txBody>
          <a:bodyPr>
            <a:normAutofit lnSpcReduction="10000"/>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The common feature that can be derived from all the architectures mentioned above, is that they have well-defined boundaries for different activities clustered into layers.</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The layers can be adopted by different technologies, components, brands and so on. </a:t>
            </a:r>
          </a:p>
          <a:p>
            <a:pPr marL="342900" lvl="0" indent="-342900">
              <a:lnSpc>
                <a:spcPct val="150000"/>
              </a:lnSpc>
              <a:buSzPts val="1100"/>
              <a:buFont typeface="+mj-lt"/>
              <a:buAutoNum type="arabicParen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Physical devices:</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“things” in the IoT </a:t>
            </a:r>
            <a:endParaRPr lang="en-RW"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SzPts val="1100"/>
              <a:buFont typeface="+mj-lt"/>
              <a:buAutoNum type="arabicParen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The gateway:</a:t>
            </a:r>
            <a:r>
              <a:rPr lang="en-US" sz="1800" dirty="0">
                <a:effectLst/>
                <a:latin typeface="Calibri" panose="020F0502020204030204" pitchFamily="34" charset="0"/>
                <a:ea typeface="Calibri" panose="020F0502020204030204" pitchFamily="34" charset="0"/>
                <a:cs typeface="Times New Roman" panose="02020603050405020304" pitchFamily="18" charset="0"/>
              </a:rPr>
              <a:t> A border module to link resource-limited devices </a:t>
            </a:r>
            <a:endParaRPr lang="en-RW"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SzPts val="1100"/>
              <a:buFont typeface="+mj-lt"/>
              <a:buAutoNum type="arabicParen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Integration: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A protocol to allow communication between nodes and servers </a:t>
            </a:r>
            <a:endParaRPr lang="en-RW"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1000"/>
              </a:spcAft>
              <a:buSzPts val="1100"/>
              <a:buFont typeface="+mj-lt"/>
              <a:buAutoNum type="arabicParen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Applications:</a:t>
            </a:r>
            <a:r>
              <a:rPr lang="en-US" sz="1800" dirty="0">
                <a:effectLst/>
                <a:latin typeface="Calibri" panose="020F0502020204030204" pitchFamily="34" charset="0"/>
                <a:ea typeface="Calibri" panose="020F0502020204030204" pitchFamily="34" charset="0"/>
                <a:cs typeface="Times New Roman" panose="02020603050405020304" pitchFamily="18" charset="0"/>
              </a:rPr>
              <a:t> Data processing and analytics, for example</a:t>
            </a:r>
            <a:endParaRPr lang="en-RW"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RW" dirty="0"/>
          </a:p>
        </p:txBody>
      </p:sp>
    </p:spTree>
    <p:extLst>
      <p:ext uri="{BB962C8B-B14F-4D97-AF65-F5344CB8AC3E}">
        <p14:creationId xmlns:p14="http://schemas.microsoft.com/office/powerpoint/2010/main" val="2504761375"/>
      </p:ext>
    </p:extLst>
  </p:cSld>
  <p:clrMapOvr>
    <a:masterClrMapping/>
  </p:clrMapOvr>
  <p:transition>
    <p:plus/>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689287-7BCD-4462-B770-C09A2259880D}"/>
              </a:ext>
            </a:extLst>
          </p:cNvPr>
          <p:cNvPicPr>
            <a:picLocks noChangeAspect="1"/>
          </p:cNvPicPr>
          <p:nvPr/>
        </p:nvPicPr>
        <p:blipFill>
          <a:blip r:embed="rId2"/>
          <a:stretch>
            <a:fillRect/>
          </a:stretch>
        </p:blipFill>
        <p:spPr>
          <a:xfrm>
            <a:off x="1090612" y="1100137"/>
            <a:ext cx="10010775" cy="4657725"/>
          </a:xfrm>
          <a:prstGeom prst="rect">
            <a:avLst/>
          </a:prstGeom>
        </p:spPr>
      </p:pic>
    </p:spTree>
    <p:extLst>
      <p:ext uri="{BB962C8B-B14F-4D97-AF65-F5344CB8AC3E}">
        <p14:creationId xmlns:p14="http://schemas.microsoft.com/office/powerpoint/2010/main" val="4087973881"/>
      </p:ext>
    </p:extLst>
  </p:cSld>
  <p:clrMapOvr>
    <a:masterClrMapping/>
  </p:clrMapOvr>
  <p:transition>
    <p:plus/>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5FD63-8AF0-41A2-A081-4B2DA196658B}"/>
              </a:ext>
            </a:extLst>
          </p:cNvPr>
          <p:cNvSpPr>
            <a:spLocks noGrp="1"/>
          </p:cNvSpPr>
          <p:nvPr>
            <p:ph type="title"/>
          </p:nvPr>
        </p:nvSpPr>
        <p:spPr/>
        <p:txBody>
          <a:bodyPr>
            <a:normAutofit fontScale="90000"/>
          </a:bodyPr>
          <a:lstStyle/>
          <a:p>
            <a:r>
              <a:rPr lang="en-US" sz="4000" b="1" dirty="0">
                <a:effectLst/>
                <a:latin typeface="Calibri" panose="020F0502020204030204" pitchFamily="34" charset="0"/>
                <a:ea typeface="Calibri" panose="020F0502020204030204" pitchFamily="34" charset="0"/>
                <a:cs typeface="Times New Roman" panose="02020603050405020304" pitchFamily="18" charset="0"/>
              </a:rPr>
              <a:t>Layer 1 – Physical Layer (Device Layer) </a:t>
            </a:r>
            <a:br>
              <a:rPr lang="en-RW" sz="1800" dirty="0">
                <a:effectLst/>
                <a:latin typeface="Calibri" panose="020F0502020204030204" pitchFamily="34" charset="0"/>
                <a:ea typeface="Calibri" panose="020F0502020204030204" pitchFamily="34" charset="0"/>
                <a:cs typeface="Times New Roman" panose="02020603050405020304" pitchFamily="18" charset="0"/>
              </a:rPr>
            </a:br>
            <a:endParaRPr lang="en-RW" dirty="0"/>
          </a:p>
        </p:txBody>
      </p:sp>
      <p:sp>
        <p:nvSpPr>
          <p:cNvPr id="3" name="Content Placeholder 2">
            <a:extLst>
              <a:ext uri="{FF2B5EF4-FFF2-40B4-BE49-F238E27FC236}">
                <a16:creationId xmlns:a16="http://schemas.microsoft.com/office/drawing/2014/main" id="{8996121E-645F-4A23-B66C-EE8401E3B35C}"/>
              </a:ext>
            </a:extLst>
          </p:cNvPr>
          <p:cNvSpPr>
            <a:spLocks noGrp="1"/>
          </p:cNvSpPr>
          <p:nvPr>
            <p:ph idx="1"/>
          </p:nvPr>
        </p:nvSpPr>
        <p:spPr>
          <a:xfrm>
            <a:off x="838200" y="2556932"/>
            <a:ext cx="10058397" cy="3318936"/>
          </a:xfrm>
        </p:spPr>
        <p:txBody>
          <a:bodyPr/>
          <a:lstStyle/>
          <a:p>
            <a:r>
              <a:rPr lang="en-US" sz="2800" dirty="0">
                <a:effectLst/>
                <a:latin typeface="Calibri" panose="020F0502020204030204" pitchFamily="34" charset="0"/>
                <a:ea typeface="Calibri" panose="020F0502020204030204" pitchFamily="34" charset="0"/>
                <a:cs typeface="Times New Roman" panose="02020603050405020304" pitchFamily="18" charset="0"/>
              </a:rPr>
              <a:t>Sensors are used to capture parameters about the environment and to convert those into electrical signals. </a:t>
            </a:r>
          </a:p>
          <a:p>
            <a:r>
              <a:rPr lang="en-US" sz="2800" dirty="0">
                <a:effectLst/>
                <a:latin typeface="Calibri" panose="020F0502020204030204" pitchFamily="34" charset="0"/>
                <a:ea typeface="Calibri" panose="020F0502020204030204" pitchFamily="34" charset="0"/>
                <a:cs typeface="Times New Roman" panose="02020603050405020304" pitchFamily="18" charset="0"/>
              </a:rPr>
              <a:t>Actuators are used for the process of automation to perform any physical action. </a:t>
            </a:r>
          </a:p>
          <a:p>
            <a:r>
              <a:rPr lang="en-US" sz="2800" dirty="0">
                <a:effectLst/>
                <a:latin typeface="Calibri" panose="020F0502020204030204" pitchFamily="34" charset="0"/>
                <a:ea typeface="Calibri" panose="020F0502020204030204" pitchFamily="34" charset="0"/>
                <a:cs typeface="Times New Roman" panose="02020603050405020304" pitchFamily="18" charset="0"/>
              </a:rPr>
              <a:t>Communication between the devices and servers can happen in two ways(direct or via gateway).</a:t>
            </a:r>
            <a:endParaRPr lang="en-RW"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RW" dirty="0"/>
          </a:p>
        </p:txBody>
      </p:sp>
    </p:spTree>
    <p:extLst>
      <p:ext uri="{BB962C8B-B14F-4D97-AF65-F5344CB8AC3E}">
        <p14:creationId xmlns:p14="http://schemas.microsoft.com/office/powerpoint/2010/main" val="391598151"/>
      </p:ext>
    </p:extLst>
  </p:cSld>
  <p:clrMapOvr>
    <a:masterClrMapping/>
  </p:clrMapOvr>
  <p:transition>
    <p:plus/>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FDBBE-A315-47DA-83E6-FD572F1FBC01}"/>
              </a:ext>
            </a:extLst>
          </p:cNvPr>
          <p:cNvSpPr>
            <a:spLocks noGrp="1"/>
          </p:cNvSpPr>
          <p:nvPr>
            <p:ph type="title"/>
          </p:nvPr>
        </p:nvSpPr>
        <p:spPr/>
        <p:txBody>
          <a:bodyPr>
            <a:normAutofit fontScale="90000"/>
          </a:bodyPr>
          <a:lstStyle/>
          <a:p>
            <a:r>
              <a:rPr lang="en-US" sz="4000" b="1" dirty="0">
                <a:effectLst/>
                <a:latin typeface="Calibri" panose="020F0502020204030204" pitchFamily="34" charset="0"/>
                <a:ea typeface="Calibri" panose="020F0502020204030204" pitchFamily="34" charset="0"/>
                <a:cs typeface="Times New Roman" panose="02020603050405020304" pitchFamily="18" charset="0"/>
              </a:rPr>
              <a:t>Layer 2 – Gateway Layer</a:t>
            </a:r>
            <a:br>
              <a:rPr lang="en-RW" sz="1800" dirty="0">
                <a:effectLst/>
                <a:latin typeface="Calibri" panose="020F0502020204030204" pitchFamily="34" charset="0"/>
                <a:ea typeface="Calibri" panose="020F0502020204030204" pitchFamily="34" charset="0"/>
                <a:cs typeface="Times New Roman" panose="02020603050405020304" pitchFamily="18" charset="0"/>
              </a:rPr>
            </a:br>
            <a:endParaRPr lang="en-RW" dirty="0"/>
          </a:p>
        </p:txBody>
      </p:sp>
      <p:sp>
        <p:nvSpPr>
          <p:cNvPr id="3" name="Content Placeholder 2">
            <a:extLst>
              <a:ext uri="{FF2B5EF4-FFF2-40B4-BE49-F238E27FC236}">
                <a16:creationId xmlns:a16="http://schemas.microsoft.com/office/drawing/2014/main" id="{AB38FCB1-C48E-4FC4-9C74-757FAAFCD8F7}"/>
              </a:ext>
            </a:extLst>
          </p:cNvPr>
          <p:cNvSpPr>
            <a:spLocks noGrp="1"/>
          </p:cNvSpPr>
          <p:nvPr>
            <p:ph idx="1"/>
          </p:nvPr>
        </p:nvSpPr>
        <p:spPr/>
        <p:txBody>
          <a:bodyPr/>
          <a:lstStyle/>
          <a:p>
            <a:r>
              <a:rPr lang="en-US" sz="1800" dirty="0">
                <a:latin typeface="Calibri" panose="020F0502020204030204" pitchFamily="34" charset="0"/>
                <a:ea typeface="Calibri" panose="020F0502020204030204" pitchFamily="34" charset="0"/>
                <a:cs typeface="Times New Roman" panose="02020603050405020304" pitchFamily="18" charset="0"/>
              </a:rPr>
              <a:t>G</a:t>
            </a:r>
            <a:r>
              <a:rPr lang="en-US" sz="1800" dirty="0">
                <a:effectLst/>
                <a:latin typeface="Calibri" panose="020F0502020204030204" pitchFamily="34" charset="0"/>
                <a:ea typeface="Calibri" panose="020F0502020204030204" pitchFamily="34" charset="0"/>
                <a:cs typeface="Times New Roman" panose="02020603050405020304" pitchFamily="18" charset="0"/>
              </a:rPr>
              <a:t>athering of data from various devices is the main requirement. </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It performs translation of various messages received from heterogeneous devices.</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it can provide services like data filtering, cleanup, aggregation and packet content inspection. </a:t>
            </a:r>
            <a:endParaRPr lang="en-RW" dirty="0"/>
          </a:p>
        </p:txBody>
      </p:sp>
    </p:spTree>
    <p:extLst>
      <p:ext uri="{BB962C8B-B14F-4D97-AF65-F5344CB8AC3E}">
        <p14:creationId xmlns:p14="http://schemas.microsoft.com/office/powerpoint/2010/main" val="1079153670"/>
      </p:ext>
    </p:extLst>
  </p:cSld>
  <p:clrMapOvr>
    <a:masterClrMapping/>
  </p:clrMapOvr>
  <p:transition>
    <p:plus/>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32E60-8BF3-4505-AFD1-950DD91801B3}"/>
              </a:ext>
            </a:extLst>
          </p:cNvPr>
          <p:cNvSpPr>
            <a:spLocks noGrp="1"/>
          </p:cNvSpPr>
          <p:nvPr>
            <p:ph type="title"/>
          </p:nvPr>
        </p:nvSpPr>
        <p:spPr/>
        <p:txBody>
          <a:bodyPr>
            <a:normAutofit/>
          </a:bodyPr>
          <a:lstStyle/>
          <a:p>
            <a:r>
              <a:rPr lang="en-US" sz="4000" b="1" dirty="0">
                <a:effectLst/>
                <a:latin typeface="Calibri" panose="020F0502020204030204" pitchFamily="34" charset="0"/>
                <a:ea typeface="Calibri" panose="020F0502020204030204" pitchFamily="34" charset="0"/>
                <a:cs typeface="Times New Roman" panose="02020603050405020304" pitchFamily="18" charset="0"/>
              </a:rPr>
              <a:t>Layer 3: Integration Layer</a:t>
            </a:r>
            <a:endParaRPr lang="en-RW" sz="4000" dirty="0"/>
          </a:p>
        </p:txBody>
      </p:sp>
      <p:sp>
        <p:nvSpPr>
          <p:cNvPr id="3" name="Content Placeholder 2">
            <a:extLst>
              <a:ext uri="{FF2B5EF4-FFF2-40B4-BE49-F238E27FC236}">
                <a16:creationId xmlns:a16="http://schemas.microsoft.com/office/drawing/2014/main" id="{AC14D3DD-18C2-48A2-A301-0504899786BF}"/>
              </a:ext>
            </a:extLst>
          </p:cNvPr>
          <p:cNvSpPr>
            <a:spLocks noGrp="1"/>
          </p:cNvSpPr>
          <p:nvPr>
            <p:ph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Most of the time this layer is hosted in the cloud</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This layer would be responsible for the collection of data from the gateways and storing in such way that they can be queried and processed. </a:t>
            </a:r>
            <a:endParaRPr lang="en-RW" dirty="0"/>
          </a:p>
        </p:txBody>
      </p:sp>
    </p:spTree>
    <p:extLst>
      <p:ext uri="{BB962C8B-B14F-4D97-AF65-F5344CB8AC3E}">
        <p14:creationId xmlns:p14="http://schemas.microsoft.com/office/powerpoint/2010/main" val="1102194389"/>
      </p:ext>
    </p:extLst>
  </p:cSld>
  <p:clrMapOvr>
    <a:masterClrMapping/>
  </p:clrMapOvr>
  <p:transition>
    <p:plus/>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FCB34-B0FC-4DBB-A48F-E7C9C20687BA}"/>
              </a:ext>
            </a:extLst>
          </p:cNvPr>
          <p:cNvSpPr>
            <a:spLocks noGrp="1"/>
          </p:cNvSpPr>
          <p:nvPr>
            <p:ph type="title"/>
          </p:nvPr>
        </p:nvSpPr>
        <p:spPr>
          <a:xfrm>
            <a:off x="1219200" y="3276600"/>
            <a:ext cx="9601196" cy="1303867"/>
          </a:xfrm>
        </p:spPr>
        <p:txBody>
          <a:bodyPr/>
          <a:lstStyle/>
          <a:p>
            <a:r>
              <a:rPr lang="en-US" b="1" dirty="0"/>
              <a:t>Part 1: IoT Architectures</a:t>
            </a:r>
            <a:endParaRPr lang="en-RW" b="1" dirty="0"/>
          </a:p>
        </p:txBody>
      </p:sp>
    </p:spTree>
    <p:extLst>
      <p:ext uri="{BB962C8B-B14F-4D97-AF65-F5344CB8AC3E}">
        <p14:creationId xmlns:p14="http://schemas.microsoft.com/office/powerpoint/2010/main" val="706978891"/>
      </p:ext>
    </p:extLst>
  </p:cSld>
  <p:clrMapOvr>
    <a:masterClrMapping/>
  </p:clrMapOvr>
  <p:transition>
    <p:plus/>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8C778-9F0C-4775-96C8-7EC570091690}"/>
              </a:ext>
            </a:extLst>
          </p:cNvPr>
          <p:cNvSpPr>
            <a:spLocks noGrp="1"/>
          </p:cNvSpPr>
          <p:nvPr>
            <p:ph type="title"/>
          </p:nvPr>
        </p:nvSpPr>
        <p:spPr/>
        <p:txBody>
          <a:bodyPr>
            <a:normAutofit fontScale="90000"/>
          </a:bodyPr>
          <a:lstStyle/>
          <a:p>
            <a:r>
              <a:rPr lang="en-US" sz="4900" b="1" dirty="0">
                <a:effectLst/>
                <a:latin typeface="Calibri" panose="020F0502020204030204" pitchFamily="34" charset="0"/>
                <a:ea typeface="Calibri" panose="020F0502020204030204" pitchFamily="34" charset="0"/>
                <a:cs typeface="Times New Roman" panose="02020603050405020304" pitchFamily="18" charset="0"/>
              </a:rPr>
              <a:t>Layer 4 - Application Layer</a:t>
            </a:r>
            <a:r>
              <a:rPr lang="en-US" sz="4900" dirty="0">
                <a:effectLst/>
                <a:latin typeface="Calibri" panose="020F0502020204030204" pitchFamily="34" charset="0"/>
                <a:ea typeface="Calibri" panose="020F0502020204030204" pitchFamily="34" charset="0"/>
                <a:cs typeface="Times New Roman" panose="02020603050405020304" pitchFamily="18" charset="0"/>
              </a:rPr>
              <a:t> </a:t>
            </a:r>
            <a:br>
              <a:rPr lang="en-RW" sz="1800" dirty="0">
                <a:effectLst/>
                <a:latin typeface="Calibri" panose="020F0502020204030204" pitchFamily="34" charset="0"/>
                <a:ea typeface="Calibri" panose="020F0502020204030204" pitchFamily="34" charset="0"/>
                <a:cs typeface="Times New Roman" panose="02020603050405020304" pitchFamily="18" charset="0"/>
              </a:rPr>
            </a:br>
            <a:endParaRPr lang="en-RW" dirty="0"/>
          </a:p>
        </p:txBody>
      </p:sp>
      <p:sp>
        <p:nvSpPr>
          <p:cNvPr id="3" name="Content Placeholder 2">
            <a:extLst>
              <a:ext uri="{FF2B5EF4-FFF2-40B4-BE49-F238E27FC236}">
                <a16:creationId xmlns:a16="http://schemas.microsoft.com/office/drawing/2014/main" id="{6066F47A-232E-4EDF-A051-5A3663A6CE8F}"/>
              </a:ext>
            </a:extLst>
          </p:cNvPr>
          <p:cNvSpPr>
            <a:spLocks noGrp="1"/>
          </p:cNvSpPr>
          <p:nvPr>
            <p:ph idx="1"/>
          </p:nvPr>
        </p:nvSpPr>
        <p:spPr/>
        <p:txBody>
          <a:bodyPr>
            <a:normAutofit/>
          </a:bodyPr>
          <a:lstStyle/>
          <a:p>
            <a:r>
              <a:rPr lang="en-US" sz="4000" dirty="0">
                <a:latin typeface="Calibri" panose="020F0502020204030204" pitchFamily="34" charset="0"/>
                <a:ea typeface="Calibri" panose="020F0502020204030204" pitchFamily="34" charset="0"/>
                <a:cs typeface="Times New Roman" panose="02020603050405020304" pitchFamily="18" charset="0"/>
              </a:rPr>
              <a:t>T</a:t>
            </a:r>
            <a:r>
              <a:rPr lang="en-US" sz="4000" dirty="0">
                <a:effectLst/>
                <a:latin typeface="Calibri" panose="020F0502020204030204" pitchFamily="34" charset="0"/>
                <a:ea typeface="Calibri" panose="020F0502020204030204" pitchFamily="34" charset="0"/>
                <a:cs typeface="Times New Roman" panose="02020603050405020304" pitchFamily="18" charset="0"/>
              </a:rPr>
              <a:t>he Application Layer is responsible for the presenting the data collected, storage, processed and labelled in such a way that it hides the complexities and is more inductive to users.</a:t>
            </a:r>
            <a:endParaRPr lang="en-RW" sz="4000" dirty="0"/>
          </a:p>
        </p:txBody>
      </p:sp>
    </p:spTree>
    <p:extLst>
      <p:ext uri="{BB962C8B-B14F-4D97-AF65-F5344CB8AC3E}">
        <p14:creationId xmlns:p14="http://schemas.microsoft.com/office/powerpoint/2010/main" val="2378748685"/>
      </p:ext>
    </p:extLst>
  </p:cSld>
  <p:clrMapOvr>
    <a:masterClrMapping/>
  </p:clrMapOvr>
  <p:transition>
    <p:plus/>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General </a:t>
            </a:r>
            <a:r>
              <a:rPr lang="en-US" b="1" dirty="0" err="1"/>
              <a:t>IoT</a:t>
            </a:r>
            <a:r>
              <a:rPr lang="en-US" b="1" dirty="0"/>
              <a:t> Architecture</a:t>
            </a:r>
            <a:endParaRPr lang="en-US" dirty="0"/>
          </a:p>
        </p:txBody>
      </p:sp>
      <p:sp>
        <p:nvSpPr>
          <p:cNvPr id="3" name="Content Placeholder 2"/>
          <p:cNvSpPr>
            <a:spLocks noGrp="1"/>
          </p:cNvSpPr>
          <p:nvPr>
            <p:ph idx="1"/>
          </p:nvPr>
        </p:nvSpPr>
        <p:spPr>
          <a:xfrm>
            <a:off x="1267289" y="2667000"/>
            <a:ext cx="9448800" cy="3505200"/>
          </a:xfrm>
        </p:spPr>
        <p:txBody>
          <a:bodyPr/>
          <a:lstStyle/>
          <a:p>
            <a:r>
              <a:rPr lang="en-US" dirty="0" err="1"/>
              <a:t>IoT</a:t>
            </a:r>
            <a:r>
              <a:rPr lang="en-US" dirty="0"/>
              <a:t> architecture consists of different layers of technologies supporting </a:t>
            </a:r>
            <a:r>
              <a:rPr lang="en-US" dirty="0" err="1"/>
              <a:t>IoT</a:t>
            </a:r>
            <a:r>
              <a:rPr lang="en-US" dirty="0"/>
              <a:t>.</a:t>
            </a:r>
          </a:p>
          <a:p>
            <a:r>
              <a:rPr lang="en-US" dirty="0"/>
              <a:t> It serves to illustrate how various technologies relate to each other and to communicate in different scenarios.</a:t>
            </a:r>
          </a:p>
        </p:txBody>
      </p:sp>
    </p:spTree>
  </p:cSld>
  <p:clrMapOvr>
    <a:masterClrMapping/>
  </p:clrMapOvr>
  <p:transition>
    <p:plus/>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609600"/>
            <a:ext cx="9601196" cy="1303867"/>
          </a:xfrm>
        </p:spPr>
        <p:txBody>
          <a:bodyPr/>
          <a:lstStyle/>
          <a:p>
            <a:r>
              <a:rPr lang="en-US" b="1" dirty="0"/>
              <a:t>General </a:t>
            </a:r>
            <a:r>
              <a:rPr lang="en-US" b="1" dirty="0" err="1"/>
              <a:t>IoT</a:t>
            </a:r>
            <a:r>
              <a:rPr lang="en-US" b="1" dirty="0"/>
              <a:t> Architecture</a:t>
            </a:r>
          </a:p>
        </p:txBody>
      </p:sp>
      <p:pic>
        <p:nvPicPr>
          <p:cNvPr id="4" name="Content Placeholder 3"/>
          <p:cNvPicPr>
            <a:picLocks noGrp="1"/>
          </p:cNvPicPr>
          <p:nvPr>
            <p:ph idx="1"/>
          </p:nvPr>
        </p:nvPicPr>
        <p:blipFill>
          <a:blip r:embed="rId2"/>
          <a:stretch>
            <a:fillRect/>
          </a:stretch>
        </p:blipFill>
        <p:spPr>
          <a:xfrm>
            <a:off x="2667000" y="1838417"/>
            <a:ext cx="6477000" cy="5029200"/>
          </a:xfrm>
          <a:prstGeom prst="rect">
            <a:avLst/>
          </a:prstGeom>
        </p:spPr>
      </p:pic>
    </p:spTree>
  </p:cSld>
  <p:clrMapOvr>
    <a:masterClrMapping/>
  </p:clrMapOvr>
  <p:transition>
    <p:plus/>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a) Smart device / sensor layer: </a:t>
            </a:r>
            <a:endParaRPr lang="en-US" dirty="0"/>
          </a:p>
        </p:txBody>
      </p:sp>
      <p:sp>
        <p:nvSpPr>
          <p:cNvPr id="3" name="Content Placeholder 2"/>
          <p:cNvSpPr>
            <a:spLocks noGrp="1"/>
          </p:cNvSpPr>
          <p:nvPr>
            <p:ph idx="1"/>
          </p:nvPr>
        </p:nvSpPr>
        <p:spPr>
          <a:xfrm>
            <a:off x="762000" y="2743200"/>
            <a:ext cx="10668000" cy="2743200"/>
          </a:xfrm>
        </p:spPr>
        <p:txBody>
          <a:bodyPr/>
          <a:lstStyle/>
          <a:p>
            <a:r>
              <a:rPr lang="en-US" dirty="0"/>
              <a:t>The lowest layer is made up of smart objects integrated with sensors. </a:t>
            </a:r>
          </a:p>
          <a:p>
            <a:r>
              <a:rPr lang="en-US" dirty="0"/>
              <a:t>The sensors enable the interconnection of the physical and digital worlds allowing real-time information to be collected and processed. </a:t>
            </a:r>
          </a:p>
          <a:p>
            <a:r>
              <a:rPr lang="en-US" dirty="0"/>
              <a:t>The sensors have the capacity to take measurements such as temperature, air quality, speed, humidity, pressure, flow, movement and electricity etc. </a:t>
            </a:r>
          </a:p>
        </p:txBody>
      </p:sp>
    </p:spTree>
  </p:cSld>
  <p:clrMapOvr>
    <a:masterClrMapping/>
  </p:clrMapOvr>
  <p:transition>
    <p:plus/>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Cont’d</a:t>
            </a:r>
          </a:p>
        </p:txBody>
      </p:sp>
      <p:sp>
        <p:nvSpPr>
          <p:cNvPr id="3" name="Content Placeholder 2"/>
          <p:cNvSpPr>
            <a:spLocks noGrp="1"/>
          </p:cNvSpPr>
          <p:nvPr>
            <p:ph idx="1"/>
          </p:nvPr>
        </p:nvSpPr>
        <p:spPr>
          <a:xfrm>
            <a:off x="762002" y="2534904"/>
            <a:ext cx="10667996" cy="3276600"/>
          </a:xfrm>
        </p:spPr>
        <p:txBody>
          <a:bodyPr>
            <a:normAutofit/>
          </a:bodyPr>
          <a:lstStyle/>
          <a:p>
            <a:r>
              <a:rPr lang="en-US" dirty="0"/>
              <a:t>Most sensors require connectivity to the sensor gateways. </a:t>
            </a:r>
          </a:p>
          <a:p>
            <a:r>
              <a:rPr lang="en-US" dirty="0"/>
              <a:t>This can be in the form of a Local Area Network (LAN) such as Ethernet and Wi-Fi connections or Personal Area Network (PAN) such as </a:t>
            </a:r>
            <a:r>
              <a:rPr lang="en-US" dirty="0" err="1"/>
              <a:t>ZigBee</a:t>
            </a:r>
            <a:r>
              <a:rPr lang="en-US" dirty="0"/>
              <a:t>, Bluetooth etc.</a:t>
            </a:r>
          </a:p>
          <a:p>
            <a:r>
              <a:rPr lang="en-US" dirty="0"/>
              <a:t>For sensors that do not require connectivity to sensor aggregators, their connectivity to backend servers/applications can be provided using Wide Area Network (WAN) such as GSM, GPRS and LTE.</a:t>
            </a:r>
          </a:p>
        </p:txBody>
      </p:sp>
    </p:spTree>
  </p:cSld>
  <p:clrMapOvr>
    <a:masterClrMapping/>
  </p:clrMapOvr>
  <p:transition>
    <p:plus/>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 Gateways and Networks </a:t>
            </a:r>
          </a:p>
        </p:txBody>
      </p:sp>
      <p:sp>
        <p:nvSpPr>
          <p:cNvPr id="3" name="Content Placeholder 2"/>
          <p:cNvSpPr>
            <a:spLocks noGrp="1"/>
          </p:cNvSpPr>
          <p:nvPr>
            <p:ph idx="1"/>
          </p:nvPr>
        </p:nvSpPr>
        <p:spPr>
          <a:xfrm>
            <a:off x="685800" y="3124202"/>
            <a:ext cx="10668000" cy="2895600"/>
          </a:xfrm>
        </p:spPr>
        <p:txBody>
          <a:bodyPr/>
          <a:lstStyle/>
          <a:p>
            <a:r>
              <a:rPr lang="en-US" dirty="0"/>
              <a:t>Massive volume of data will be produced by these tiny sensors and this requires a robust and high performance wired or wireless network infrastructure as a transport medium.</a:t>
            </a:r>
          </a:p>
          <a:p>
            <a:r>
              <a:rPr lang="en-US" dirty="0"/>
              <a:t>Various gateways (microcontroller, microprocessor...) &amp; gateway networks (WI-FI, GSM, GPRS...) are available.</a:t>
            </a:r>
          </a:p>
          <a:p>
            <a:endParaRPr lang="en-US" dirty="0"/>
          </a:p>
          <a:p>
            <a:endParaRPr lang="en-US" dirty="0"/>
          </a:p>
        </p:txBody>
      </p:sp>
    </p:spTree>
  </p:cSld>
  <p:clrMapOvr>
    <a:masterClrMapping/>
  </p:clrMapOvr>
  <p:transition>
    <p:plus/>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 Management Service Layer </a:t>
            </a:r>
          </a:p>
        </p:txBody>
      </p:sp>
      <p:sp>
        <p:nvSpPr>
          <p:cNvPr id="3" name="Content Placeholder 2"/>
          <p:cNvSpPr>
            <a:spLocks noGrp="1"/>
          </p:cNvSpPr>
          <p:nvPr>
            <p:ph idx="1"/>
          </p:nvPr>
        </p:nvSpPr>
        <p:spPr>
          <a:xfrm>
            <a:off x="762000" y="2514600"/>
            <a:ext cx="10820400" cy="3581400"/>
          </a:xfrm>
        </p:spPr>
        <p:txBody>
          <a:bodyPr>
            <a:normAutofit/>
          </a:bodyPr>
          <a:lstStyle/>
          <a:p>
            <a:r>
              <a:rPr lang="en-US" dirty="0"/>
              <a:t>The management service renders the processing of information possible through analytics, security controls, process modeling and management of devices. </a:t>
            </a:r>
          </a:p>
          <a:p>
            <a:r>
              <a:rPr lang="en-US" dirty="0"/>
              <a:t>One of the important features of the management service layer is the business and process rule engines. </a:t>
            </a:r>
          </a:p>
          <a:p>
            <a:r>
              <a:rPr lang="en-US" dirty="0"/>
              <a:t>The rule engines support the formulation of decision logics and trigger interactive and automated processes to enable a more responsive IoT system. </a:t>
            </a:r>
          </a:p>
          <a:p>
            <a:r>
              <a:rPr lang="en-US" dirty="0"/>
              <a:t>Security of the system prevents system hacking and compromises by unauthorized personnel, thus reducing the possibility of risks. </a:t>
            </a:r>
          </a:p>
          <a:p>
            <a:endParaRPr lang="en-US" dirty="0"/>
          </a:p>
          <a:p>
            <a:endParaRPr lang="en-US" dirty="0"/>
          </a:p>
        </p:txBody>
      </p:sp>
    </p:spTree>
  </p:cSld>
  <p:clrMapOvr>
    <a:masterClrMapping/>
  </p:clrMapOvr>
  <p:transition>
    <p:plus/>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 Application Layer </a:t>
            </a:r>
          </a:p>
        </p:txBody>
      </p:sp>
      <p:sp>
        <p:nvSpPr>
          <p:cNvPr id="3" name="Content Placeholder 2"/>
          <p:cNvSpPr>
            <a:spLocks noGrp="1"/>
          </p:cNvSpPr>
          <p:nvPr>
            <p:ph idx="1"/>
          </p:nvPr>
        </p:nvSpPr>
        <p:spPr>
          <a:xfrm>
            <a:off x="647700" y="3115732"/>
            <a:ext cx="10896600" cy="2523067"/>
          </a:xfrm>
        </p:spPr>
        <p:txBody>
          <a:bodyPr>
            <a:normAutofit/>
          </a:bodyPr>
          <a:lstStyle/>
          <a:p>
            <a:r>
              <a:rPr lang="en-US" sz="2800" dirty="0"/>
              <a:t>It defines various applications in which the Internet of Things can be deployed, for example, smart homes, smart cities, and smart health. such as: Transportation, Building, City, Lifestyle,  Agriculture, Factory, Supply chain,  Emergency, Healthcare, User interaction, Culture and tourism, Environment and Energy. </a:t>
            </a:r>
          </a:p>
          <a:p>
            <a:endParaRPr lang="en-US" dirty="0"/>
          </a:p>
        </p:txBody>
      </p:sp>
    </p:spTree>
  </p:cSld>
  <p:clrMapOvr>
    <a:masterClrMapping/>
  </p:clrMapOvr>
  <p:transition>
    <p:plus/>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Three- and Five-Layer Architectures</a:t>
            </a:r>
            <a:br>
              <a:rPr lang="en-US" b="1" dirty="0"/>
            </a:br>
            <a:endParaRPr lang="en-US" dirty="0"/>
          </a:p>
        </p:txBody>
      </p:sp>
      <p:pic>
        <p:nvPicPr>
          <p:cNvPr id="4" name="Content Placeholder 3"/>
          <p:cNvPicPr>
            <a:picLocks noGrp="1"/>
          </p:cNvPicPr>
          <p:nvPr>
            <p:ph idx="1"/>
          </p:nvPr>
        </p:nvPicPr>
        <p:blipFill>
          <a:blip r:embed="rId2"/>
          <a:stretch>
            <a:fillRect/>
          </a:stretch>
        </p:blipFill>
        <p:spPr>
          <a:xfrm>
            <a:off x="2057401" y="2133600"/>
            <a:ext cx="6629399" cy="4343400"/>
          </a:xfrm>
          <a:prstGeom prst="rect">
            <a:avLst/>
          </a:prstGeom>
        </p:spPr>
      </p:pic>
    </p:spTree>
  </p:cSld>
  <p:clrMapOvr>
    <a:masterClrMapping/>
  </p:clrMapOvr>
  <p:transition>
    <p:plus/>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Three-Layer Architecture</a:t>
            </a:r>
            <a:endParaRPr lang="en-US" dirty="0"/>
          </a:p>
        </p:txBody>
      </p:sp>
      <p:sp>
        <p:nvSpPr>
          <p:cNvPr id="3" name="Content Placeholder 2"/>
          <p:cNvSpPr>
            <a:spLocks noGrp="1"/>
          </p:cNvSpPr>
          <p:nvPr>
            <p:ph idx="1"/>
          </p:nvPr>
        </p:nvSpPr>
        <p:spPr>
          <a:xfrm>
            <a:off x="723902" y="2290438"/>
            <a:ext cx="10744196" cy="3505200"/>
          </a:xfrm>
        </p:spPr>
        <p:txBody>
          <a:bodyPr>
            <a:normAutofit/>
          </a:bodyPr>
          <a:lstStyle/>
          <a:p>
            <a:r>
              <a:rPr lang="en-US" b="1" dirty="0"/>
              <a:t>The </a:t>
            </a:r>
            <a:r>
              <a:rPr lang="en-US" b="1" i="1" u="sng" dirty="0"/>
              <a:t>perception laye</a:t>
            </a:r>
            <a:r>
              <a:rPr lang="en-US" i="1" u="sng" dirty="0"/>
              <a:t>r</a:t>
            </a:r>
            <a:r>
              <a:rPr lang="en-US" i="1" dirty="0"/>
              <a:t> </a:t>
            </a:r>
            <a:r>
              <a:rPr lang="en-US" dirty="0"/>
              <a:t>is the physical layer, which has sensors for sensing and gathering information about the environment.</a:t>
            </a:r>
          </a:p>
          <a:p>
            <a:r>
              <a:rPr lang="en-US" b="1" u="sng" dirty="0"/>
              <a:t>The </a:t>
            </a:r>
            <a:r>
              <a:rPr lang="en-US" b="1" i="1" u="sng" dirty="0"/>
              <a:t>network layer</a:t>
            </a:r>
            <a:r>
              <a:rPr lang="en-US" b="1" i="1" dirty="0"/>
              <a:t> </a:t>
            </a:r>
            <a:r>
              <a:rPr lang="en-US" dirty="0"/>
              <a:t>is responsible for connecting to other smart things, network devices, and servers. Its features are also used for transmitting and processing sensor data. </a:t>
            </a:r>
          </a:p>
          <a:p>
            <a:r>
              <a:rPr lang="en-US" b="1" dirty="0"/>
              <a:t>The </a:t>
            </a:r>
            <a:r>
              <a:rPr lang="en-US" b="1" i="1" u="sng" dirty="0"/>
              <a:t>application layer</a:t>
            </a:r>
            <a:r>
              <a:rPr lang="en-US" b="1" i="1" dirty="0"/>
              <a:t> </a:t>
            </a:r>
            <a:r>
              <a:rPr lang="en-US" dirty="0"/>
              <a:t>is responsible for delivering application specific services to the user. It defines various applications in which the Internet of Things can be deployed, for example, smart homes, smart cities, and smart health. </a:t>
            </a:r>
          </a:p>
        </p:txBody>
      </p:sp>
    </p:spTree>
  </p:cSld>
  <p:clrMapOvr>
    <a:masterClrMapping/>
  </p:clrMapOvr>
  <p:transition>
    <p:plus/>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solidFill>
                  <a:schemeClr val="tx1"/>
                </a:solidFill>
              </a:rPr>
              <a:t>Session Agenda:</a:t>
            </a:r>
            <a:br>
              <a:rPr lang="en-US" dirty="0"/>
            </a:br>
            <a:endParaRPr lang="en-US" dirty="0"/>
          </a:p>
        </p:txBody>
      </p:sp>
      <p:sp>
        <p:nvSpPr>
          <p:cNvPr id="3" name="Content Placeholder 2"/>
          <p:cNvSpPr>
            <a:spLocks noGrp="1"/>
          </p:cNvSpPr>
          <p:nvPr>
            <p:ph idx="1"/>
          </p:nvPr>
        </p:nvSpPr>
        <p:spPr/>
        <p:txBody>
          <a:bodyPr>
            <a:normAutofit fontScale="92500" lnSpcReduction="20000"/>
          </a:bodyPr>
          <a:lstStyle/>
          <a:p>
            <a:r>
              <a:rPr lang="en-US" dirty="0"/>
              <a:t>Components of </a:t>
            </a:r>
            <a:r>
              <a:rPr lang="en-US" dirty="0" err="1"/>
              <a:t>IoT</a:t>
            </a:r>
            <a:r>
              <a:rPr lang="en-US" dirty="0"/>
              <a:t> System </a:t>
            </a:r>
          </a:p>
          <a:p>
            <a:r>
              <a:rPr lang="en-US" dirty="0"/>
              <a:t>General </a:t>
            </a:r>
            <a:r>
              <a:rPr lang="en-US" dirty="0" err="1"/>
              <a:t>IoT</a:t>
            </a:r>
            <a:r>
              <a:rPr lang="en-US" dirty="0"/>
              <a:t> Architecture</a:t>
            </a:r>
          </a:p>
          <a:p>
            <a:r>
              <a:rPr lang="en-US" dirty="0"/>
              <a:t>Three Layers architecture</a:t>
            </a:r>
          </a:p>
          <a:p>
            <a:r>
              <a:rPr lang="en-US" dirty="0"/>
              <a:t>Five Layers architecture</a:t>
            </a:r>
          </a:p>
          <a:p>
            <a:r>
              <a:rPr lang="en-US" dirty="0"/>
              <a:t>Cloud based architecture</a:t>
            </a:r>
          </a:p>
          <a:p>
            <a:r>
              <a:rPr lang="en-US" dirty="0"/>
              <a:t>Challenges of cloud based architecture</a:t>
            </a:r>
          </a:p>
          <a:p>
            <a:r>
              <a:rPr lang="en-US" dirty="0"/>
              <a:t>Edge Based and Fog Based architecture</a:t>
            </a:r>
          </a:p>
          <a:p>
            <a:r>
              <a:rPr lang="en-US" dirty="0"/>
              <a:t>Technologies enabling Fog technology</a:t>
            </a:r>
          </a:p>
          <a:p>
            <a:endParaRPr lang="en-US" dirty="0"/>
          </a:p>
          <a:p>
            <a:endParaRPr lang="en-US" dirty="0"/>
          </a:p>
        </p:txBody>
      </p:sp>
    </p:spTree>
  </p:cSld>
  <p:clrMapOvr>
    <a:masterClrMapping/>
  </p:clrMapOvr>
  <p:transition>
    <p:plus/>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Five-Layer Architectures</a:t>
            </a:r>
            <a:endParaRPr lang="en-US" dirty="0"/>
          </a:p>
        </p:txBody>
      </p:sp>
      <p:sp>
        <p:nvSpPr>
          <p:cNvPr id="3" name="Content Placeholder 2"/>
          <p:cNvSpPr>
            <a:spLocks noGrp="1"/>
          </p:cNvSpPr>
          <p:nvPr>
            <p:ph idx="1"/>
          </p:nvPr>
        </p:nvSpPr>
        <p:spPr>
          <a:xfrm>
            <a:off x="533400" y="2743200"/>
            <a:ext cx="10820400" cy="2286000"/>
          </a:xfrm>
        </p:spPr>
        <p:txBody>
          <a:bodyPr>
            <a:noAutofit/>
          </a:bodyPr>
          <a:lstStyle/>
          <a:p>
            <a:r>
              <a:rPr lang="en-US" sz="3600" dirty="0"/>
              <a:t>Another is the five-layer architecture, which additionally includes the </a:t>
            </a:r>
            <a:r>
              <a:rPr lang="en-US" sz="3600" b="1" dirty="0"/>
              <a:t>processing</a:t>
            </a:r>
            <a:r>
              <a:rPr lang="en-US" sz="3600" dirty="0"/>
              <a:t> and </a:t>
            </a:r>
            <a:r>
              <a:rPr lang="en-US" sz="3600" b="1" dirty="0"/>
              <a:t>business layers</a:t>
            </a:r>
            <a:r>
              <a:rPr lang="en-US" sz="3600" dirty="0"/>
              <a:t>. </a:t>
            </a:r>
          </a:p>
          <a:p>
            <a:r>
              <a:rPr lang="en-US" sz="3600" dirty="0"/>
              <a:t>The five layers are </a:t>
            </a:r>
            <a:r>
              <a:rPr lang="en-US" sz="3600" b="1" dirty="0"/>
              <a:t>perception</a:t>
            </a:r>
            <a:r>
              <a:rPr lang="en-US" sz="3600" dirty="0"/>
              <a:t>, </a:t>
            </a:r>
            <a:r>
              <a:rPr lang="en-US" sz="3600" b="1" dirty="0"/>
              <a:t>transport, processing</a:t>
            </a:r>
            <a:r>
              <a:rPr lang="en-US" sz="3600" dirty="0"/>
              <a:t>, </a:t>
            </a:r>
            <a:r>
              <a:rPr lang="en-US" sz="3600" b="1" dirty="0"/>
              <a:t>application</a:t>
            </a:r>
            <a:r>
              <a:rPr lang="en-US" sz="3600" dirty="0"/>
              <a:t>, and </a:t>
            </a:r>
            <a:r>
              <a:rPr lang="en-US" sz="3600" b="1" dirty="0"/>
              <a:t>business</a:t>
            </a:r>
            <a:r>
              <a:rPr lang="en-US" sz="3600" dirty="0"/>
              <a:t> layers. The role of the perception and application layers is the same as the architecture with three layers.</a:t>
            </a:r>
          </a:p>
        </p:txBody>
      </p:sp>
    </p:spTree>
  </p:cSld>
  <p:clrMapOvr>
    <a:masterClrMapping/>
  </p:clrMapOvr>
  <p:transition>
    <p:plus/>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Cont’d</a:t>
            </a:r>
          </a:p>
        </p:txBody>
      </p:sp>
      <p:sp>
        <p:nvSpPr>
          <p:cNvPr id="3" name="Content Placeholder 2"/>
          <p:cNvSpPr>
            <a:spLocks noGrp="1"/>
          </p:cNvSpPr>
          <p:nvPr>
            <p:ph idx="1"/>
          </p:nvPr>
        </p:nvSpPr>
        <p:spPr>
          <a:xfrm>
            <a:off x="647702" y="2438400"/>
            <a:ext cx="10896596" cy="3200400"/>
          </a:xfrm>
        </p:spPr>
        <p:txBody>
          <a:bodyPr>
            <a:normAutofit/>
          </a:bodyPr>
          <a:lstStyle/>
          <a:p>
            <a:r>
              <a:rPr lang="en-US" b="1" u="sng" dirty="0"/>
              <a:t>The </a:t>
            </a:r>
            <a:r>
              <a:rPr lang="en-US" b="1" i="1" u="sng" dirty="0"/>
              <a:t>transport layer </a:t>
            </a:r>
            <a:r>
              <a:rPr lang="en-US" b="1" i="1" dirty="0"/>
              <a:t>:</a:t>
            </a:r>
            <a:r>
              <a:rPr lang="en-US" dirty="0"/>
              <a:t>transfers the sensor data from the perception layer to the processing layer and vice versa through networks such as wireless, 3G, LAN, Bluetooth, RFID, and NFC.</a:t>
            </a:r>
          </a:p>
          <a:p>
            <a:r>
              <a:rPr lang="en-US" b="1" dirty="0"/>
              <a:t>The </a:t>
            </a:r>
            <a:r>
              <a:rPr lang="en-US" b="1" i="1" u="sng" dirty="0"/>
              <a:t>processing </a:t>
            </a:r>
            <a:r>
              <a:rPr lang="en-US" b="1" i="1" u="sng" dirty="0" err="1"/>
              <a:t>layer</a:t>
            </a:r>
            <a:r>
              <a:rPr lang="en-US" b="1" i="1" dirty="0" err="1"/>
              <a:t>:</a:t>
            </a:r>
            <a:r>
              <a:rPr lang="en-US" dirty="0" err="1"/>
              <a:t>is</a:t>
            </a:r>
            <a:r>
              <a:rPr lang="en-US" dirty="0"/>
              <a:t> also known as the middleware layer. It stores, analyzes, and processes huge amounts of data that comes from the transport layer. </a:t>
            </a:r>
          </a:p>
          <a:p>
            <a:pPr lvl="0"/>
            <a:r>
              <a:rPr lang="en-US" b="1" dirty="0"/>
              <a:t>The </a:t>
            </a:r>
            <a:r>
              <a:rPr lang="en-US" b="1" i="1" dirty="0"/>
              <a:t>business layer: </a:t>
            </a:r>
            <a:r>
              <a:rPr lang="en-US" dirty="0"/>
              <a:t>manages the whole </a:t>
            </a:r>
            <a:r>
              <a:rPr lang="en-US" dirty="0" err="1"/>
              <a:t>IoT</a:t>
            </a:r>
            <a:r>
              <a:rPr lang="en-US" dirty="0"/>
              <a:t> system, including applications, business and profit models, and users’ privacy. </a:t>
            </a:r>
          </a:p>
          <a:p>
            <a:endParaRPr lang="en-US" dirty="0"/>
          </a:p>
        </p:txBody>
      </p:sp>
    </p:spTree>
  </p:cSld>
  <p:clrMapOvr>
    <a:masterClrMapping/>
  </p:clrMapOvr>
  <p:transition>
    <p:plus/>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a:t>Cloud and Fog Based Architectures</a:t>
            </a:r>
          </a:p>
        </p:txBody>
      </p:sp>
    </p:spTree>
  </p:cSld>
  <p:clrMapOvr>
    <a:masterClrMapping/>
  </p:clrMapOvr>
  <p:transition>
    <p:plus/>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Cloud Based Architecture</a:t>
            </a:r>
          </a:p>
        </p:txBody>
      </p:sp>
      <p:sp>
        <p:nvSpPr>
          <p:cNvPr id="3" name="Content Placeholder 2"/>
          <p:cNvSpPr>
            <a:spLocks noGrp="1"/>
          </p:cNvSpPr>
          <p:nvPr>
            <p:ph idx="1"/>
          </p:nvPr>
        </p:nvSpPr>
        <p:spPr>
          <a:xfrm>
            <a:off x="838202" y="3276600"/>
            <a:ext cx="10515596" cy="2438400"/>
          </a:xfrm>
        </p:spPr>
        <p:txBody>
          <a:bodyPr>
            <a:normAutofit/>
          </a:bodyPr>
          <a:lstStyle/>
          <a:p>
            <a:r>
              <a:rPr lang="en-US" dirty="0">
                <a:latin typeface="Times New Roman" pitchFamily="18" charset="0"/>
                <a:cs typeface="Times New Roman" pitchFamily="18" charset="0"/>
              </a:rPr>
              <a:t>These architectures are related to the nature of data processing.</a:t>
            </a:r>
          </a:p>
          <a:p>
            <a:r>
              <a:rPr lang="en-US" dirty="0">
                <a:latin typeface="Times New Roman" pitchFamily="18" charset="0"/>
                <a:cs typeface="Times New Roman" pitchFamily="18" charset="0"/>
              </a:rPr>
              <a:t> In some system architectures the data processing is done in a large centralized fashion by cloud computers.</a:t>
            </a:r>
          </a:p>
          <a:p>
            <a:endParaRPr lang="en-US" dirty="0"/>
          </a:p>
        </p:txBody>
      </p:sp>
    </p:spTree>
  </p:cSld>
  <p:clrMapOvr>
    <a:masterClrMapping/>
  </p:clrMapOvr>
  <p:transition>
    <p:plus/>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Cloud computing</a:t>
            </a:r>
          </a:p>
        </p:txBody>
      </p:sp>
      <p:sp>
        <p:nvSpPr>
          <p:cNvPr id="3" name="Content Placeholder 2"/>
          <p:cNvSpPr>
            <a:spLocks noGrp="1"/>
          </p:cNvSpPr>
          <p:nvPr>
            <p:ph idx="1"/>
          </p:nvPr>
        </p:nvSpPr>
        <p:spPr/>
        <p:txBody>
          <a:bodyPr>
            <a:normAutofit/>
          </a:bodyPr>
          <a:lstStyle/>
          <a:p>
            <a:r>
              <a:rPr lang="en-US" dirty="0"/>
              <a:t>Practice of using a network of remote servers hosted on the Internet to store, manage, and process data, rather than a local server or a personal computer(</a:t>
            </a:r>
            <a:r>
              <a:rPr lang="en-US" b="1" dirty="0"/>
              <a:t>cloud computing</a:t>
            </a:r>
            <a:r>
              <a:rPr lang="en-US" dirty="0"/>
              <a:t>)</a:t>
            </a:r>
          </a:p>
          <a:p>
            <a:r>
              <a:rPr lang="en-US" dirty="0"/>
              <a:t>A general term for anything that involves delivering hosted services over the Internet</a:t>
            </a:r>
          </a:p>
          <a:p>
            <a:r>
              <a:rPr lang="en-US" dirty="0"/>
              <a:t>Service models: Software as a Service - </a:t>
            </a:r>
            <a:r>
              <a:rPr lang="en-US" dirty="0" err="1"/>
              <a:t>SaaS</a:t>
            </a:r>
            <a:r>
              <a:rPr lang="en-US" dirty="0"/>
              <a:t>; Platform as a Service – </a:t>
            </a:r>
            <a:r>
              <a:rPr lang="en-US" dirty="0" err="1"/>
              <a:t>PaaS</a:t>
            </a:r>
            <a:r>
              <a:rPr lang="en-US" dirty="0"/>
              <a:t>; Infrastructure as a Service - </a:t>
            </a:r>
            <a:r>
              <a:rPr lang="en-US" dirty="0" err="1"/>
              <a:t>IaaS</a:t>
            </a:r>
            <a:endParaRPr lang="en-US" dirty="0"/>
          </a:p>
        </p:txBody>
      </p:sp>
    </p:spTree>
  </p:cSld>
  <p:clrMapOvr>
    <a:masterClrMapping/>
  </p:clrMapOvr>
  <p:transition>
    <p:plus/>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Challenges</a:t>
            </a:r>
          </a:p>
        </p:txBody>
      </p:sp>
      <p:sp>
        <p:nvSpPr>
          <p:cNvPr id="3" name="Content Placeholder 2"/>
          <p:cNvSpPr>
            <a:spLocks noGrp="1"/>
          </p:cNvSpPr>
          <p:nvPr>
            <p:ph idx="1"/>
          </p:nvPr>
        </p:nvSpPr>
        <p:spPr>
          <a:xfrm>
            <a:off x="1143000" y="2514600"/>
            <a:ext cx="10515600" cy="3581400"/>
          </a:xfrm>
        </p:spPr>
        <p:txBody>
          <a:bodyPr>
            <a:normAutofit/>
          </a:bodyPr>
          <a:lstStyle/>
          <a:p>
            <a:r>
              <a:rPr lang="en-US" dirty="0"/>
              <a:t>Centralized architecture</a:t>
            </a:r>
          </a:p>
          <a:p>
            <a:r>
              <a:rPr lang="en-US" dirty="0"/>
              <a:t>Result in high latency</a:t>
            </a:r>
          </a:p>
          <a:p>
            <a:r>
              <a:rPr lang="en-US" dirty="0"/>
              <a:t>Explosive growth in various access devices and end user demands</a:t>
            </a:r>
          </a:p>
          <a:p>
            <a:r>
              <a:rPr lang="en-US" dirty="0"/>
              <a:t>The number of devices connected to IoT will continue to be increased</a:t>
            </a:r>
          </a:p>
          <a:p>
            <a:r>
              <a:rPr lang="en-US" dirty="0" err="1"/>
              <a:t>IoT</a:t>
            </a:r>
            <a:r>
              <a:rPr lang="en-US" dirty="0"/>
              <a:t> applications generate enormous amounts of data by </a:t>
            </a:r>
            <a:r>
              <a:rPr lang="en-US" dirty="0" err="1"/>
              <a:t>IoT</a:t>
            </a:r>
            <a:r>
              <a:rPr lang="en-US" dirty="0"/>
              <a:t> sensors. </a:t>
            </a:r>
          </a:p>
          <a:p>
            <a:pPr marL="0" indent="0">
              <a:buNone/>
            </a:pPr>
            <a:endParaRPr lang="en-US" dirty="0"/>
          </a:p>
        </p:txBody>
      </p:sp>
    </p:spTree>
  </p:cSld>
  <p:clrMapOvr>
    <a:masterClrMapping/>
  </p:clrMapOvr>
  <p:transition>
    <p:plus/>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Challenges</a:t>
            </a:r>
            <a:endParaRPr lang="en-US" dirty="0"/>
          </a:p>
        </p:txBody>
      </p:sp>
      <p:sp>
        <p:nvSpPr>
          <p:cNvPr id="3" name="Content Placeholder 2"/>
          <p:cNvSpPr>
            <a:spLocks noGrp="1"/>
          </p:cNvSpPr>
          <p:nvPr>
            <p:ph idx="1"/>
          </p:nvPr>
        </p:nvSpPr>
        <p:spPr>
          <a:xfrm>
            <a:off x="685800" y="2667000"/>
            <a:ext cx="10515600" cy="2971802"/>
          </a:xfrm>
        </p:spPr>
        <p:txBody>
          <a:bodyPr>
            <a:normAutofit/>
          </a:bodyPr>
          <a:lstStyle/>
          <a:p>
            <a:r>
              <a:rPr lang="en-US" dirty="0"/>
              <a:t>Resource-constrained devices</a:t>
            </a:r>
          </a:p>
          <a:p>
            <a:r>
              <a:rPr lang="en-US" dirty="0"/>
              <a:t>uninterrupted services with intermittent connectivity</a:t>
            </a:r>
          </a:p>
          <a:p>
            <a:r>
              <a:rPr lang="en-US" dirty="0"/>
              <a:t>Security and personal privacy</a:t>
            </a:r>
          </a:p>
          <a:p>
            <a:r>
              <a:rPr lang="en-US" dirty="0"/>
              <a:t>Big data are subsequently analyzed to determine reactions to events or to extract analytics or statistics. However, sending all the data to the cloud will require prohibitively high network bandwidth</a:t>
            </a:r>
          </a:p>
        </p:txBody>
      </p:sp>
    </p:spTree>
  </p:cSld>
  <p:clrMapOvr>
    <a:masterClrMapping/>
  </p:clrMapOvr>
  <p:transition>
    <p:plus/>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Cont’d</a:t>
            </a:r>
          </a:p>
        </p:txBody>
      </p:sp>
      <p:sp>
        <p:nvSpPr>
          <p:cNvPr id="3" name="Content Placeholder 2"/>
          <p:cNvSpPr>
            <a:spLocks noGrp="1"/>
          </p:cNvSpPr>
          <p:nvPr>
            <p:ph idx="1"/>
          </p:nvPr>
        </p:nvSpPr>
        <p:spPr/>
        <p:txBody>
          <a:bodyPr/>
          <a:lstStyle/>
          <a:p>
            <a:r>
              <a:rPr lang="en-US" dirty="0"/>
              <a:t>An advanced cloud computing paradigm that breaks through the centralized architecture and alleviates the capacity and latency constraints is urgently required to cope with these challenges</a:t>
            </a:r>
          </a:p>
          <a:p>
            <a:endParaRPr lang="en-US" dirty="0"/>
          </a:p>
        </p:txBody>
      </p:sp>
    </p:spTree>
  </p:cSld>
  <p:clrMapOvr>
    <a:masterClrMapping/>
  </p:clrMapOvr>
  <p:transition>
    <p:plus/>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Edge computing</a:t>
            </a:r>
          </a:p>
        </p:txBody>
      </p:sp>
      <p:sp>
        <p:nvSpPr>
          <p:cNvPr id="3" name="Content Placeholder 2"/>
          <p:cNvSpPr>
            <a:spLocks noGrp="1"/>
          </p:cNvSpPr>
          <p:nvPr>
            <p:ph idx="1"/>
          </p:nvPr>
        </p:nvSpPr>
        <p:spPr>
          <a:xfrm>
            <a:off x="609600" y="2446867"/>
            <a:ext cx="10972800" cy="3429002"/>
          </a:xfrm>
        </p:spPr>
        <p:txBody>
          <a:bodyPr>
            <a:normAutofit lnSpcReduction="10000"/>
          </a:bodyPr>
          <a:lstStyle/>
          <a:p>
            <a:pPr algn="just"/>
            <a:r>
              <a:rPr lang="en-US" dirty="0">
                <a:latin typeface="Times New Roman" pitchFamily="18" charset="0"/>
                <a:cs typeface="Times New Roman" pitchFamily="18" charset="0"/>
              </a:rPr>
              <a:t>In edge computing, the massive data generated by different types of IoT devices can be processed at the network edge instead of transmitting them to the centralized cloud infrastructure.</a:t>
            </a:r>
          </a:p>
          <a:p>
            <a:pPr algn="just"/>
            <a:r>
              <a:rPr lang="en-US" dirty="0">
                <a:latin typeface="Times New Roman" pitchFamily="18" charset="0"/>
                <a:cs typeface="Times New Roman" pitchFamily="18" charset="0"/>
              </a:rPr>
              <a:t>Edge computing can provide services with faster response and greater quality, in comparison with cloud computing. </a:t>
            </a:r>
          </a:p>
          <a:p>
            <a:pPr algn="just"/>
            <a:r>
              <a:rPr lang="en-US" dirty="0">
                <a:latin typeface="Times New Roman" pitchFamily="18" charset="0"/>
                <a:cs typeface="Times New Roman" pitchFamily="18" charset="0"/>
              </a:rPr>
              <a:t>Edge computing is more suitable to be integrated with </a:t>
            </a:r>
            <a:r>
              <a:rPr lang="en-US" dirty="0" err="1">
                <a:latin typeface="Times New Roman" pitchFamily="18" charset="0"/>
                <a:cs typeface="Times New Roman" pitchFamily="18" charset="0"/>
              </a:rPr>
              <a:t>IoT</a:t>
            </a:r>
            <a:r>
              <a:rPr lang="en-US" dirty="0">
                <a:latin typeface="Times New Roman" pitchFamily="18" charset="0"/>
                <a:cs typeface="Times New Roman" pitchFamily="18" charset="0"/>
              </a:rPr>
              <a:t> to provide efficient and secure services for a large number of end-users</a:t>
            </a:r>
          </a:p>
          <a:p>
            <a:pPr algn="just"/>
            <a:r>
              <a:rPr lang="en-US" dirty="0">
                <a:latin typeface="Times New Roman" pitchFamily="18" charset="0"/>
                <a:cs typeface="Times New Roman" pitchFamily="18" charset="0"/>
              </a:rPr>
              <a:t>Edge computing-based architecture can be considered for the future </a:t>
            </a:r>
            <a:r>
              <a:rPr lang="en-US" dirty="0" err="1">
                <a:latin typeface="Times New Roman" pitchFamily="18" charset="0"/>
                <a:cs typeface="Times New Roman" pitchFamily="18" charset="0"/>
              </a:rPr>
              <a:t>IoT</a:t>
            </a:r>
            <a:r>
              <a:rPr lang="en-US" dirty="0">
                <a:latin typeface="Times New Roman" pitchFamily="18" charset="0"/>
                <a:cs typeface="Times New Roman" pitchFamily="18" charset="0"/>
              </a:rPr>
              <a:t> infrastructure</a:t>
            </a:r>
          </a:p>
        </p:txBody>
      </p:sp>
    </p:spTree>
  </p:cSld>
  <p:clrMapOvr>
    <a:masterClrMapping/>
  </p:clrMapOvr>
  <p:transition>
    <p:plus/>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Edge computing</a:t>
            </a:r>
          </a:p>
        </p:txBody>
      </p:sp>
      <p:sp>
        <p:nvSpPr>
          <p:cNvPr id="3" name="Content Placeholder 2"/>
          <p:cNvSpPr>
            <a:spLocks noGrp="1"/>
          </p:cNvSpPr>
          <p:nvPr>
            <p:ph idx="1"/>
          </p:nvPr>
        </p:nvSpPr>
        <p:spPr>
          <a:xfrm>
            <a:off x="762000" y="2523067"/>
            <a:ext cx="10820400" cy="3581400"/>
          </a:xfrm>
        </p:spPr>
        <p:txBody>
          <a:bodyPr>
            <a:normAutofit lnSpcReduction="10000"/>
          </a:bodyPr>
          <a:lstStyle/>
          <a:p>
            <a:r>
              <a:rPr lang="en-US" dirty="0"/>
              <a:t>Edge computing is also a computing model that extends cloud service to the edge devices.</a:t>
            </a:r>
          </a:p>
          <a:p>
            <a:r>
              <a:rPr lang="en-US" dirty="0"/>
              <a:t> It refers to the enabling technologies which allow computation and storage to be performed on edge devices</a:t>
            </a:r>
          </a:p>
          <a:p>
            <a:r>
              <a:rPr lang="en-US" dirty="0"/>
              <a:t>These edge nodes can be composed of smart sensors, smart phones, and smart vehicles, even a special edge servers</a:t>
            </a:r>
          </a:p>
          <a:p>
            <a:r>
              <a:rPr lang="en-US" dirty="0"/>
              <a:t>Edge Computing solves low power consumption, large connection, </a:t>
            </a:r>
          </a:p>
          <a:p>
            <a:r>
              <a:rPr lang="en-US" dirty="0"/>
              <a:t> low latency and high reliability problem of </a:t>
            </a:r>
            <a:r>
              <a:rPr lang="en-US" dirty="0" err="1"/>
              <a:t>IoT</a:t>
            </a:r>
            <a:r>
              <a:rPr lang="en-US" dirty="0"/>
              <a:t>.</a:t>
            </a:r>
          </a:p>
        </p:txBody>
      </p:sp>
    </p:spTree>
  </p:cSld>
  <p:clrMapOvr>
    <a:masterClrMapping/>
  </p:clrMapOvr>
  <p:transition>
    <p:plus/>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F3CC9-0A19-4785-9493-CCCEBC16E761}"/>
              </a:ext>
            </a:extLst>
          </p:cNvPr>
          <p:cNvSpPr>
            <a:spLocks noGrp="1"/>
          </p:cNvSpPr>
          <p:nvPr>
            <p:ph type="title"/>
          </p:nvPr>
        </p:nvSpPr>
        <p:spPr/>
        <p:txBody>
          <a:bodyPr/>
          <a:lstStyle/>
          <a:p>
            <a:r>
              <a:rPr lang="en-US" b="1" dirty="0">
                <a:latin typeface="Times New Roman" pitchFamily="18" charset="0"/>
                <a:cs typeface="Times New Roman" pitchFamily="18" charset="0"/>
              </a:rPr>
              <a:t>Basic components of an IoT System</a:t>
            </a:r>
            <a:endParaRPr lang="en-RW" dirty="0"/>
          </a:p>
        </p:txBody>
      </p:sp>
      <p:sp>
        <p:nvSpPr>
          <p:cNvPr id="3" name="Content Placeholder 2">
            <a:extLst>
              <a:ext uri="{FF2B5EF4-FFF2-40B4-BE49-F238E27FC236}">
                <a16:creationId xmlns:a16="http://schemas.microsoft.com/office/drawing/2014/main" id="{63045D90-A2E9-41E6-A4C3-71E66E79E144}"/>
              </a:ext>
            </a:extLst>
          </p:cNvPr>
          <p:cNvSpPr>
            <a:spLocks noGrp="1"/>
          </p:cNvSpPr>
          <p:nvPr>
            <p:ph sz="half" idx="1"/>
          </p:nvPr>
        </p:nvSpPr>
        <p:spPr>
          <a:xfrm>
            <a:off x="685800" y="2560320"/>
            <a:ext cx="5330952" cy="3310128"/>
          </a:xfrm>
        </p:spPr>
        <p:txBody>
          <a:bodyPr/>
          <a:lstStyle/>
          <a:p>
            <a:r>
              <a:rPr lang="en-US" sz="1800" dirty="0">
                <a:solidFill>
                  <a:srgbClr val="000000"/>
                </a:solidFill>
                <a:effectLst/>
                <a:latin typeface="Times New Roman" panose="02020603050405020304" pitchFamily="18" charset="0"/>
                <a:ea typeface="Calibri" panose="020F0502020204030204" pitchFamily="34" charset="0"/>
              </a:rPr>
              <a:t>IoT architecture consists of different layers of technologies supporting IoT. </a:t>
            </a:r>
            <a:endParaRPr lang="en-US" sz="1800" dirty="0">
              <a:solidFill>
                <a:srgbClr val="000000"/>
              </a:solidFill>
              <a:latin typeface="Times New Roman" panose="02020603050405020304" pitchFamily="18" charset="0"/>
              <a:ea typeface="Calibri" panose="020F0502020204030204" pitchFamily="34" charset="0"/>
            </a:endParaRPr>
          </a:p>
          <a:p>
            <a:r>
              <a:rPr lang="en-US" sz="1800" dirty="0">
                <a:solidFill>
                  <a:srgbClr val="000000"/>
                </a:solidFill>
                <a:effectLst/>
                <a:latin typeface="Times New Roman" panose="02020603050405020304" pitchFamily="18" charset="0"/>
                <a:ea typeface="Calibri" panose="020F0502020204030204" pitchFamily="34" charset="0"/>
              </a:rPr>
              <a:t>There is no single consensus on architecture for IoT, which is agreed universally.</a:t>
            </a:r>
          </a:p>
          <a:p>
            <a:r>
              <a:rPr lang="en-US" sz="1800" dirty="0">
                <a:solidFill>
                  <a:srgbClr val="000000"/>
                </a:solidFill>
                <a:effectLst/>
                <a:latin typeface="Times New Roman" panose="02020603050405020304" pitchFamily="18" charset="0"/>
                <a:ea typeface="Calibri" panose="020F0502020204030204" pitchFamily="34" charset="0"/>
              </a:rPr>
              <a:t>Different architectures have been proposed by different researchers.</a:t>
            </a:r>
            <a:endParaRPr lang="en-US" sz="1800" dirty="0">
              <a:solidFill>
                <a:srgbClr val="000000"/>
              </a:solidFill>
              <a:latin typeface="Times New Roman" panose="02020603050405020304" pitchFamily="18" charset="0"/>
              <a:ea typeface="Calibri" panose="020F0502020204030204" pitchFamily="34" charset="0"/>
            </a:endParaRPr>
          </a:p>
          <a:p>
            <a:r>
              <a:rPr lang="en-US" sz="1800" dirty="0">
                <a:effectLst/>
                <a:latin typeface="Calibri" panose="020F0502020204030204" pitchFamily="34" charset="0"/>
                <a:ea typeface="Calibri" panose="020F0502020204030204" pitchFamily="34" charset="0"/>
              </a:rPr>
              <a:t>IoT architecture varies from solution to solution, based on the type of solution which we intend to build. </a:t>
            </a:r>
            <a:endParaRPr lang="en-RW" dirty="0"/>
          </a:p>
        </p:txBody>
      </p:sp>
      <p:pic>
        <p:nvPicPr>
          <p:cNvPr id="5" name="Content Placeholder 4">
            <a:extLst>
              <a:ext uri="{FF2B5EF4-FFF2-40B4-BE49-F238E27FC236}">
                <a16:creationId xmlns:a16="http://schemas.microsoft.com/office/drawing/2014/main" id="{98EB48B0-4D93-4F7C-8A03-6F08F1C28EF0}"/>
              </a:ext>
            </a:extLst>
          </p:cNvPr>
          <p:cNvPicPr>
            <a:picLocks noGrp="1"/>
          </p:cNvPicPr>
          <p:nvPr>
            <p:ph sz="half" idx="2"/>
          </p:nvPr>
        </p:nvPicPr>
        <p:blipFill>
          <a:blip r:embed="rId2"/>
          <a:stretch>
            <a:fillRect/>
          </a:stretch>
        </p:blipFill>
        <p:spPr>
          <a:xfrm>
            <a:off x="5943600" y="2560320"/>
            <a:ext cx="5791199" cy="2773680"/>
          </a:xfrm>
          <a:prstGeom prst="rect">
            <a:avLst/>
          </a:prstGeom>
        </p:spPr>
      </p:pic>
    </p:spTree>
    <p:extLst>
      <p:ext uri="{BB962C8B-B14F-4D97-AF65-F5344CB8AC3E}">
        <p14:creationId xmlns:p14="http://schemas.microsoft.com/office/powerpoint/2010/main" val="1377054067"/>
      </p:ext>
    </p:extLst>
  </p:cSld>
  <p:clrMapOvr>
    <a:masterClrMapping/>
  </p:clrMapOvr>
  <p:transition>
    <p:plus/>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Why Do We Need Edge Computing?</a:t>
            </a:r>
          </a:p>
        </p:txBody>
      </p:sp>
      <p:sp>
        <p:nvSpPr>
          <p:cNvPr id="3" name="Content Placeholder 2"/>
          <p:cNvSpPr>
            <a:spLocks noGrp="1"/>
          </p:cNvSpPr>
          <p:nvPr>
            <p:ph idx="1"/>
          </p:nvPr>
        </p:nvSpPr>
        <p:spPr>
          <a:xfrm>
            <a:off x="647700" y="2590800"/>
            <a:ext cx="10896600" cy="3657600"/>
          </a:xfrm>
        </p:spPr>
        <p:txBody>
          <a:bodyPr/>
          <a:lstStyle/>
          <a:p>
            <a:r>
              <a:rPr lang="en-US" dirty="0"/>
              <a:t>With the growing quantity of data generated at the edge, speed of data transportation is becoming the bottleneck for the cloud-based computing paradigm</a:t>
            </a:r>
          </a:p>
          <a:p>
            <a:r>
              <a:rPr lang="en-US" dirty="0"/>
              <a:t>Numerous data streams are generated by edge devices and making real-time decisions is not possible when analytics is performed on a distant cloud</a:t>
            </a:r>
          </a:p>
        </p:txBody>
      </p:sp>
    </p:spTree>
  </p:cSld>
  <p:clrMapOvr>
    <a:masterClrMapping/>
  </p:clrMapOvr>
  <p:transition>
    <p:plus/>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Why Do We Need Edge Computing?</a:t>
            </a:r>
          </a:p>
        </p:txBody>
      </p:sp>
      <p:sp>
        <p:nvSpPr>
          <p:cNvPr id="3" name="Content Placeholder 2"/>
          <p:cNvSpPr>
            <a:spLocks noGrp="1"/>
          </p:cNvSpPr>
          <p:nvPr>
            <p:ph idx="1"/>
          </p:nvPr>
        </p:nvSpPr>
        <p:spPr>
          <a:xfrm>
            <a:off x="800100" y="2667000"/>
            <a:ext cx="10591800" cy="2667000"/>
          </a:xfrm>
        </p:spPr>
        <p:txBody>
          <a:bodyPr/>
          <a:lstStyle/>
          <a:p>
            <a:r>
              <a:rPr lang="en-US" dirty="0"/>
              <a:t>All kinds of electrical devices will become part of IoT, and they will play the role of data producers as well as consumers</a:t>
            </a:r>
          </a:p>
          <a:p>
            <a:r>
              <a:rPr lang="en-US" dirty="0"/>
              <a:t>Raw data produced by them will be enormous, making conventional cloud computing not efficient enough to handle all these data</a:t>
            </a:r>
          </a:p>
          <a:p>
            <a:r>
              <a:rPr lang="en-US" dirty="0"/>
              <a:t>Data quantity at the edge is too large, which will lead to huge unnecessary bandwidth and computing resource usage. </a:t>
            </a:r>
          </a:p>
        </p:txBody>
      </p:sp>
    </p:spTree>
  </p:cSld>
  <p:clrMapOvr>
    <a:masterClrMapping/>
  </p:clrMapOvr>
  <p:transition>
    <p:plus/>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Why Do We Need Edge Computing?</a:t>
            </a:r>
            <a:endParaRPr lang="en-US" dirty="0"/>
          </a:p>
        </p:txBody>
      </p:sp>
      <p:sp>
        <p:nvSpPr>
          <p:cNvPr id="3" name="Content Placeholder 2"/>
          <p:cNvSpPr>
            <a:spLocks noGrp="1"/>
          </p:cNvSpPr>
          <p:nvPr>
            <p:ph idx="1"/>
          </p:nvPr>
        </p:nvSpPr>
        <p:spPr>
          <a:xfrm>
            <a:off x="838200" y="2590800"/>
            <a:ext cx="10668000" cy="3657600"/>
          </a:xfrm>
        </p:spPr>
        <p:txBody>
          <a:bodyPr>
            <a:normAutofit/>
          </a:bodyPr>
          <a:lstStyle/>
          <a:p>
            <a:r>
              <a:rPr lang="en-US" dirty="0"/>
              <a:t>The privacy protection requirement will pose an obstacle for cloud computing in </a:t>
            </a:r>
            <a:r>
              <a:rPr lang="en-US" dirty="0" err="1"/>
              <a:t>IoT</a:t>
            </a:r>
            <a:r>
              <a:rPr lang="en-US" dirty="0"/>
              <a:t>.</a:t>
            </a:r>
          </a:p>
          <a:p>
            <a:r>
              <a:rPr lang="en-US" dirty="0"/>
              <a:t>– most of the end nodes in </a:t>
            </a:r>
            <a:r>
              <a:rPr lang="en-US" dirty="0" err="1"/>
              <a:t>IoT</a:t>
            </a:r>
            <a:r>
              <a:rPr lang="en-US" dirty="0"/>
              <a:t> are energy constrained things, and the wireless communication module is usually very energy hungry, so offloading some computing tasks to the edge could be more energy efficient.</a:t>
            </a:r>
          </a:p>
          <a:p>
            <a:r>
              <a:rPr lang="en-US" dirty="0"/>
              <a:t>Computing needs to be performed closer to the source of the data to improve the service that is delivered </a:t>
            </a:r>
          </a:p>
        </p:txBody>
      </p:sp>
    </p:spTree>
  </p:cSld>
  <p:clrMapOvr>
    <a:masterClrMapping/>
  </p:clrMapOvr>
  <p:transition>
    <p:plus/>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Challenges of Edge Computing</a:t>
            </a:r>
          </a:p>
        </p:txBody>
      </p:sp>
      <p:sp>
        <p:nvSpPr>
          <p:cNvPr id="3" name="Content Placeholder 2"/>
          <p:cNvSpPr>
            <a:spLocks noGrp="1"/>
          </p:cNvSpPr>
          <p:nvPr>
            <p:ph idx="1"/>
          </p:nvPr>
        </p:nvSpPr>
        <p:spPr>
          <a:xfrm>
            <a:off x="685800" y="2514600"/>
            <a:ext cx="10820400" cy="2971802"/>
          </a:xfrm>
        </p:spPr>
        <p:txBody>
          <a:bodyPr>
            <a:normAutofit/>
          </a:bodyPr>
          <a:lstStyle/>
          <a:p>
            <a:pPr algn="just"/>
            <a:r>
              <a:rPr lang="en-US" dirty="0">
                <a:latin typeface="Times New Roman" pitchFamily="18" charset="0"/>
                <a:cs typeface="Times New Roman" pitchFamily="18" charset="0"/>
              </a:rPr>
              <a:t> In theory, edge computing can be facilitated on several nodes that are located between the edge device and the cloud, including access points, base stations, gateways, traffic aggregation points, routers, switches, etc.</a:t>
            </a:r>
          </a:p>
          <a:p>
            <a:pPr algn="just"/>
            <a:r>
              <a:rPr lang="en-US" dirty="0">
                <a:latin typeface="Times New Roman" pitchFamily="18" charset="0"/>
                <a:cs typeface="Times New Roman" pitchFamily="18" charset="0"/>
              </a:rPr>
              <a:t>In practice these nodes may not be suitable for handling analytical workloads</a:t>
            </a:r>
          </a:p>
          <a:p>
            <a:pPr algn="just"/>
            <a:r>
              <a:rPr lang="en-US" dirty="0">
                <a:latin typeface="Times New Roman" pitchFamily="18" charset="0"/>
                <a:cs typeface="Times New Roman" pitchFamily="18" charset="0"/>
              </a:rPr>
              <a:t>Not known if these nodes can perform computations in addition to their existing workloads</a:t>
            </a:r>
          </a:p>
          <a:p>
            <a:endParaRPr lang="en-US" dirty="0"/>
          </a:p>
        </p:txBody>
      </p:sp>
    </p:spTree>
  </p:cSld>
  <p:clrMapOvr>
    <a:masterClrMapping/>
  </p:clrMapOvr>
  <p:transition>
    <p:plus/>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2971800"/>
            <a:ext cx="8229600" cy="1143000"/>
          </a:xfrm>
        </p:spPr>
        <p:txBody>
          <a:bodyPr>
            <a:normAutofit fontScale="90000"/>
          </a:bodyPr>
          <a:lstStyle/>
          <a:p>
            <a:r>
              <a:rPr lang="en-US" b="1" dirty="0"/>
              <a:t>Fog and Edge computing architecture</a:t>
            </a:r>
          </a:p>
        </p:txBody>
      </p:sp>
    </p:spTree>
  </p:cSld>
  <p:clrMapOvr>
    <a:masterClrMapping/>
  </p:clrMapOvr>
  <p:transition>
    <p:plus/>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architecture of edge computing.</a:t>
            </a:r>
          </a:p>
        </p:txBody>
      </p:sp>
      <p:pic>
        <p:nvPicPr>
          <p:cNvPr id="5122" name="Picture 2"/>
          <p:cNvPicPr>
            <a:picLocks noGrp="1" noChangeAspect="1" noChangeArrowheads="1"/>
          </p:cNvPicPr>
          <p:nvPr>
            <p:ph idx="1"/>
          </p:nvPr>
        </p:nvPicPr>
        <p:blipFill>
          <a:blip r:embed="rId2"/>
          <a:stretch>
            <a:fillRect/>
          </a:stretch>
        </p:blipFill>
        <p:spPr bwMode="auto">
          <a:xfrm>
            <a:off x="3986215" y="2490789"/>
            <a:ext cx="4227509" cy="3444875"/>
          </a:xfrm>
          <a:prstGeom prst="rect">
            <a:avLst/>
          </a:prstGeom>
          <a:noFill/>
          <a:ln w="9525">
            <a:noFill/>
            <a:miter lim="800000"/>
            <a:headEnd/>
            <a:tailEnd/>
          </a:ln>
          <a:effectLst/>
        </p:spPr>
      </p:pic>
    </p:spTree>
  </p:cSld>
  <p:clrMapOvr>
    <a:masterClrMapping/>
  </p:clrMapOvr>
  <p:transition>
    <p:plus/>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Fog Computing</a:t>
            </a:r>
          </a:p>
        </p:txBody>
      </p:sp>
      <p:sp>
        <p:nvSpPr>
          <p:cNvPr id="3" name="Content Placeholder 2"/>
          <p:cNvSpPr>
            <a:spLocks noGrp="1"/>
          </p:cNvSpPr>
          <p:nvPr>
            <p:ph idx="1"/>
          </p:nvPr>
        </p:nvSpPr>
        <p:spPr>
          <a:xfrm>
            <a:off x="647700" y="2743200"/>
            <a:ext cx="10896600" cy="2895600"/>
          </a:xfrm>
        </p:spPr>
        <p:txBody>
          <a:bodyPr>
            <a:normAutofit/>
          </a:bodyPr>
          <a:lstStyle/>
          <a:p>
            <a:r>
              <a:rPr lang="en-US" dirty="0"/>
              <a:t>Fog computing is a geographically distributed computing architecture with heterogeneous devices at the edge of network are ubiquitously connected to collaboratively provide elastic computation, communication and storage services</a:t>
            </a:r>
          </a:p>
          <a:p>
            <a:r>
              <a:rPr lang="en-US" dirty="0"/>
              <a:t>fog computing is the extension of the cloud service to the edge of network which makes computation, communication, control and storage closer to end-users by pooling the local resources</a:t>
            </a:r>
          </a:p>
          <a:p>
            <a:endParaRPr lang="en-US" dirty="0"/>
          </a:p>
        </p:txBody>
      </p:sp>
    </p:spTree>
  </p:cSld>
  <p:clrMapOvr>
    <a:masterClrMapping/>
  </p:clrMapOvr>
  <p:transition>
    <p:plus/>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Fog Computing</a:t>
            </a:r>
          </a:p>
        </p:txBody>
      </p:sp>
      <p:sp>
        <p:nvSpPr>
          <p:cNvPr id="3" name="Content Placeholder 2"/>
          <p:cNvSpPr>
            <a:spLocks noGrp="1"/>
          </p:cNvSpPr>
          <p:nvPr>
            <p:ph idx="1"/>
          </p:nvPr>
        </p:nvSpPr>
        <p:spPr>
          <a:xfrm>
            <a:off x="800102" y="2675467"/>
            <a:ext cx="10591796" cy="2895600"/>
          </a:xfrm>
        </p:spPr>
        <p:txBody>
          <a:bodyPr/>
          <a:lstStyle/>
          <a:p>
            <a:r>
              <a:rPr lang="en-US" dirty="0"/>
              <a:t>adds an extra resource-rich layer between end devices and cloud to meet these challenges in the low latency, high reliability and security, high performance, mobility, and interoperability</a:t>
            </a:r>
          </a:p>
          <a:p>
            <a:r>
              <a:rPr lang="en-US" dirty="0"/>
              <a:t>Fog nodes include various network edge devices and management systems within these devices, even some virtualized edge data centers</a:t>
            </a:r>
          </a:p>
          <a:p>
            <a:r>
              <a:rPr lang="en-US" dirty="0"/>
              <a:t>bridges the edge users and cloud</a:t>
            </a:r>
          </a:p>
        </p:txBody>
      </p:sp>
    </p:spTree>
  </p:cSld>
  <p:clrMapOvr>
    <a:masterClrMapping/>
  </p:clrMapOvr>
  <p:transition>
    <p:plus/>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Architecture of fog computing</a:t>
            </a:r>
          </a:p>
        </p:txBody>
      </p:sp>
      <p:pic>
        <p:nvPicPr>
          <p:cNvPr id="3074" name="Picture 2"/>
          <p:cNvPicPr>
            <a:picLocks noGrp="1" noChangeAspect="1" noChangeArrowheads="1"/>
          </p:cNvPicPr>
          <p:nvPr>
            <p:ph idx="1"/>
          </p:nvPr>
        </p:nvPicPr>
        <p:blipFill>
          <a:blip r:embed="rId2"/>
          <a:stretch>
            <a:fillRect/>
          </a:stretch>
        </p:blipFill>
        <p:spPr bwMode="auto">
          <a:xfrm>
            <a:off x="4249560" y="2490789"/>
            <a:ext cx="3700819" cy="3444875"/>
          </a:xfrm>
          <a:prstGeom prst="rect">
            <a:avLst/>
          </a:prstGeom>
          <a:noFill/>
          <a:ln w="9525">
            <a:noFill/>
            <a:miter lim="800000"/>
            <a:headEnd/>
            <a:tailEnd/>
          </a:ln>
          <a:effectLst/>
        </p:spPr>
      </p:pic>
      <p:pic>
        <p:nvPicPr>
          <p:cNvPr id="4" name="Content Placeholder 4">
            <a:extLst>
              <a:ext uri="{FF2B5EF4-FFF2-40B4-BE49-F238E27FC236}">
                <a16:creationId xmlns:a16="http://schemas.microsoft.com/office/drawing/2014/main" id="{139A49AE-499B-5B4D-8C50-18EC374C920D}"/>
              </a:ext>
            </a:extLst>
          </p:cNvPr>
          <p:cNvPicPr>
            <a:picLocks noChangeAspect="1"/>
          </p:cNvPicPr>
          <p:nvPr/>
        </p:nvPicPr>
        <p:blipFill>
          <a:blip r:embed="rId3"/>
          <a:stretch>
            <a:fillRect/>
          </a:stretch>
        </p:blipFill>
        <p:spPr>
          <a:xfrm>
            <a:off x="1752600" y="533400"/>
            <a:ext cx="8686800" cy="5562600"/>
          </a:xfrm>
          <a:prstGeom prst="rect">
            <a:avLst/>
          </a:prstGeom>
        </p:spPr>
      </p:pic>
    </p:spTree>
  </p:cSld>
  <p:clrMapOvr>
    <a:masterClrMapping/>
  </p:clrMapOvr>
  <p:transition>
    <p:plus/>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Fog Computing</a:t>
            </a:r>
          </a:p>
        </p:txBody>
      </p:sp>
      <p:sp>
        <p:nvSpPr>
          <p:cNvPr id="3" name="Content Placeholder 2"/>
          <p:cNvSpPr>
            <a:spLocks noGrp="1"/>
          </p:cNvSpPr>
          <p:nvPr>
            <p:ph idx="1"/>
          </p:nvPr>
        </p:nvSpPr>
        <p:spPr>
          <a:xfrm>
            <a:off x="647700" y="2895600"/>
            <a:ext cx="10896600" cy="2590800"/>
          </a:xfrm>
        </p:spPr>
        <p:txBody>
          <a:bodyPr/>
          <a:lstStyle/>
          <a:p>
            <a:r>
              <a:rPr lang="en-US" dirty="0"/>
              <a:t>Fog nodes connect with end devices and users mainly by wireless connection mode, such as 4G, Bluetooth, or </a:t>
            </a:r>
            <a:r>
              <a:rPr lang="en-US" dirty="0" err="1"/>
              <a:t>WiFi</a:t>
            </a:r>
            <a:r>
              <a:rPr lang="en-US" dirty="0"/>
              <a:t>, to independently provide computing, computation, and storage services</a:t>
            </a:r>
          </a:p>
          <a:p>
            <a:r>
              <a:rPr lang="en-US" dirty="0"/>
              <a:t>Fog nodes can also be connected with cloud by Internet in order to make full use of the rich computing and storage resources of cloud</a:t>
            </a:r>
          </a:p>
        </p:txBody>
      </p:sp>
    </p:spTree>
  </p:cSld>
  <p:clrMapOvr>
    <a:masterClrMapping/>
  </p:clrMapOvr>
  <p:transition>
    <p:plus/>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IoT</a:t>
            </a:r>
            <a:r>
              <a:rPr lang="en-US" b="1" dirty="0"/>
              <a:t> Architecture</a:t>
            </a:r>
            <a:endParaRPr lang="en-US" dirty="0"/>
          </a:p>
        </p:txBody>
      </p:sp>
      <p:pic>
        <p:nvPicPr>
          <p:cNvPr id="4" name="Content Placeholder 3"/>
          <p:cNvPicPr>
            <a:picLocks noGrp="1"/>
          </p:cNvPicPr>
          <p:nvPr>
            <p:ph idx="1"/>
          </p:nvPr>
        </p:nvPicPr>
        <p:blipFill>
          <a:blip r:embed="rId2"/>
          <a:stretch>
            <a:fillRect/>
          </a:stretch>
        </p:blipFill>
        <p:spPr>
          <a:xfrm>
            <a:off x="2943223" y="2490789"/>
            <a:ext cx="6313493" cy="3444875"/>
          </a:xfrm>
          <a:prstGeom prst="rect">
            <a:avLst/>
          </a:prstGeom>
        </p:spPr>
      </p:pic>
    </p:spTree>
  </p:cSld>
  <p:clrMapOvr>
    <a:masterClrMapping/>
  </p:clrMapOvr>
  <p:transition>
    <p:plus/>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Architecture of fog computing</a:t>
            </a:r>
            <a:endParaRPr lang="en-US" dirty="0"/>
          </a:p>
        </p:txBody>
      </p:sp>
      <p:pic>
        <p:nvPicPr>
          <p:cNvPr id="4" name="Content Placeholder 3"/>
          <p:cNvPicPr>
            <a:picLocks noGrp="1"/>
          </p:cNvPicPr>
          <p:nvPr>
            <p:ph idx="1"/>
          </p:nvPr>
        </p:nvPicPr>
        <p:blipFill>
          <a:blip r:embed="rId2"/>
          <a:stretch>
            <a:fillRect/>
          </a:stretch>
        </p:blipFill>
        <p:spPr>
          <a:xfrm>
            <a:off x="3048001" y="1981200"/>
            <a:ext cx="5410199" cy="3962400"/>
          </a:xfrm>
          <a:prstGeom prst="rect">
            <a:avLst/>
          </a:prstGeom>
        </p:spPr>
      </p:pic>
    </p:spTree>
  </p:cSld>
  <p:clrMapOvr>
    <a:masterClrMapping/>
  </p:clrMapOvr>
  <p:transition>
    <p:plus/>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Characteristics of fog computing</a:t>
            </a:r>
          </a:p>
        </p:txBody>
      </p:sp>
      <p:sp>
        <p:nvSpPr>
          <p:cNvPr id="3" name="Content Placeholder 2"/>
          <p:cNvSpPr>
            <a:spLocks noGrp="1"/>
          </p:cNvSpPr>
          <p:nvPr>
            <p:ph idx="1"/>
          </p:nvPr>
        </p:nvSpPr>
        <p:spPr/>
        <p:txBody>
          <a:bodyPr>
            <a:normAutofit fontScale="92500" lnSpcReduction="20000"/>
          </a:bodyPr>
          <a:lstStyle/>
          <a:p>
            <a:r>
              <a:rPr lang="en-US" dirty="0"/>
              <a:t> Low latency and real time interactions </a:t>
            </a:r>
          </a:p>
          <a:p>
            <a:r>
              <a:rPr lang="en-US" dirty="0"/>
              <a:t>Save bandwidth </a:t>
            </a:r>
          </a:p>
          <a:p>
            <a:r>
              <a:rPr lang="en-US" dirty="0"/>
              <a:t>Support for mobility </a:t>
            </a:r>
          </a:p>
          <a:p>
            <a:r>
              <a:rPr lang="en-US" dirty="0"/>
              <a:t> Geographical distribution and decentralized data analytic </a:t>
            </a:r>
          </a:p>
          <a:p>
            <a:r>
              <a:rPr lang="en-US" dirty="0"/>
              <a:t> Heterogeneity </a:t>
            </a:r>
          </a:p>
          <a:p>
            <a:r>
              <a:rPr lang="en-US" dirty="0"/>
              <a:t>Interoperability </a:t>
            </a:r>
          </a:p>
          <a:p>
            <a:r>
              <a:rPr lang="en-US" dirty="0"/>
              <a:t> Data security and privacy protection </a:t>
            </a:r>
          </a:p>
          <a:p>
            <a:r>
              <a:rPr lang="en-US" dirty="0"/>
              <a:t> Low energy consumption</a:t>
            </a:r>
          </a:p>
        </p:txBody>
      </p:sp>
    </p:spTree>
  </p:cSld>
  <p:clrMapOvr>
    <a:masterClrMapping/>
  </p:clrMapOvr>
  <p:transition>
    <p:plus/>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srcRect/>
          <a:stretch>
            <a:fillRect/>
          </a:stretch>
        </p:blipFill>
        <p:spPr bwMode="auto">
          <a:xfrm>
            <a:off x="2009776" y="762000"/>
            <a:ext cx="8420101" cy="5181600"/>
          </a:xfrm>
          <a:prstGeom prst="rect">
            <a:avLst/>
          </a:prstGeom>
          <a:noFill/>
          <a:ln w="9525">
            <a:noFill/>
            <a:miter lim="800000"/>
            <a:headEnd/>
            <a:tailEnd/>
          </a:ln>
          <a:effectLst/>
        </p:spPr>
      </p:pic>
    </p:spTree>
  </p:cSld>
  <p:clrMapOvr>
    <a:masterClrMapping/>
  </p:clrMapOvr>
  <p:transition>
    <p:plus/>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1952625" y="1500189"/>
            <a:ext cx="8286750" cy="3857625"/>
          </a:xfrm>
          <a:prstGeom prst="rect">
            <a:avLst/>
          </a:prstGeom>
          <a:noFill/>
          <a:ln w="9525">
            <a:noFill/>
            <a:miter lim="800000"/>
            <a:headEnd/>
            <a:tailEnd/>
          </a:ln>
          <a:effectLst/>
        </p:spPr>
      </p:pic>
    </p:spTree>
  </p:cSld>
  <p:clrMapOvr>
    <a:masterClrMapping/>
  </p:clrMapOvr>
  <p:transition>
    <p:plus/>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Applications of fog and Edge Computing</a:t>
            </a:r>
          </a:p>
        </p:txBody>
      </p:sp>
      <p:sp>
        <p:nvSpPr>
          <p:cNvPr id="3" name="Content Placeholder 2"/>
          <p:cNvSpPr>
            <a:spLocks noGrp="1"/>
          </p:cNvSpPr>
          <p:nvPr>
            <p:ph idx="1"/>
          </p:nvPr>
        </p:nvSpPr>
        <p:spPr>
          <a:xfrm>
            <a:off x="762000" y="3048000"/>
            <a:ext cx="10668000" cy="2514600"/>
          </a:xfrm>
        </p:spPr>
        <p:txBody>
          <a:bodyPr>
            <a:normAutofit/>
          </a:bodyPr>
          <a:lstStyle/>
          <a:p>
            <a:r>
              <a:rPr lang="en-US" b="1" dirty="0"/>
              <a:t>Health care</a:t>
            </a:r>
            <a:r>
              <a:rPr lang="en-US" dirty="0"/>
              <a:t>:  -A wide variety of works about monitoring, detection, diagnosis and visualization of health maladies have been proposed in recent years.</a:t>
            </a:r>
          </a:p>
          <a:p>
            <a:r>
              <a:rPr lang="en-US" b="1" dirty="0"/>
              <a:t>Vehicular fog computing</a:t>
            </a:r>
            <a:r>
              <a:rPr lang="en-US" dirty="0"/>
              <a:t>: - Vehicular Fog Computing (VFC) employs vehicles as the infrastructures to make the best use of these vehicular computational and communication resources.</a:t>
            </a:r>
          </a:p>
        </p:txBody>
      </p:sp>
    </p:spTree>
  </p:cSld>
  <p:clrMapOvr>
    <a:masterClrMapping/>
  </p:clrMapOvr>
  <p:transition>
    <p:plus/>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srcRect/>
          <a:stretch>
            <a:fillRect/>
          </a:stretch>
        </p:blipFill>
        <p:spPr bwMode="auto">
          <a:xfrm>
            <a:off x="1962150" y="2557464"/>
            <a:ext cx="8267700" cy="1743075"/>
          </a:xfrm>
          <a:prstGeom prst="rect">
            <a:avLst/>
          </a:prstGeom>
          <a:noFill/>
          <a:ln w="9525">
            <a:noFill/>
            <a:miter lim="800000"/>
            <a:headEnd/>
            <a:tailEnd/>
          </a:ln>
          <a:effectLst/>
        </p:spPr>
      </p:pic>
    </p:spTree>
  </p:cSld>
  <p:clrMapOvr>
    <a:masterClrMapping/>
  </p:clrMapOvr>
  <p:transition>
    <p:plus/>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56A9-E8C3-4787-B6F7-4ACA3408A27C}"/>
              </a:ext>
            </a:extLst>
          </p:cNvPr>
          <p:cNvSpPr>
            <a:spLocks noGrp="1"/>
          </p:cNvSpPr>
          <p:nvPr>
            <p:ph type="title"/>
          </p:nvPr>
        </p:nvSpPr>
        <p:spPr/>
        <p:txBody>
          <a:bodyPr>
            <a:normAutofit/>
          </a:bodyPr>
          <a:lstStyle/>
          <a:p>
            <a:r>
              <a:rPr lang="en-US" sz="5400" b="1" dirty="0"/>
              <a:t>Sensors &amp; Actuators</a:t>
            </a:r>
            <a:endParaRPr lang="en-RW" sz="5400" b="1" dirty="0"/>
          </a:p>
        </p:txBody>
      </p:sp>
      <p:sp>
        <p:nvSpPr>
          <p:cNvPr id="3" name="Content Placeholder 2">
            <a:extLst>
              <a:ext uri="{FF2B5EF4-FFF2-40B4-BE49-F238E27FC236}">
                <a16:creationId xmlns:a16="http://schemas.microsoft.com/office/drawing/2014/main" id="{2CA55E19-60D9-477A-B233-CB98ABDAD1BF}"/>
              </a:ext>
            </a:extLst>
          </p:cNvPr>
          <p:cNvSpPr>
            <a:spLocks noGrp="1"/>
          </p:cNvSpPr>
          <p:nvPr>
            <p:ph idx="1"/>
          </p:nvPr>
        </p:nvSpPr>
        <p:spPr/>
        <p:txBody>
          <a:bodyPr>
            <a:normAutofit lnSpcReduction="10000"/>
          </a:bodyPr>
          <a:lstStyle/>
          <a:p>
            <a:r>
              <a:rPr lang="en-US" sz="2800" dirty="0">
                <a:effectLst/>
                <a:latin typeface="Calibri" panose="020F0502020204030204" pitchFamily="34" charset="0"/>
                <a:ea typeface="Calibri" panose="020F0502020204030204" pitchFamily="34" charset="0"/>
              </a:rPr>
              <a:t>Sensors collect data from the environment or object under measurement. </a:t>
            </a:r>
          </a:p>
          <a:p>
            <a:r>
              <a:rPr lang="en-US" sz="2800" dirty="0">
                <a:effectLst/>
                <a:latin typeface="Calibri" panose="020F0502020204030204" pitchFamily="34" charset="0"/>
                <a:ea typeface="Calibri" panose="020F0502020204030204" pitchFamily="34" charset="0"/>
              </a:rPr>
              <a:t>Actuators can intervene to change the physical conditions that generate the data. </a:t>
            </a:r>
          </a:p>
          <a:p>
            <a:r>
              <a:rPr lang="en-US" sz="2800" dirty="0">
                <a:effectLst/>
                <a:latin typeface="Calibri" panose="020F0502020204030204" pitchFamily="34" charset="0"/>
                <a:ea typeface="Calibri" panose="020F0502020204030204" pitchFamily="34" charset="0"/>
              </a:rPr>
              <a:t>An actuator might, for example, shut off a power supply, adjust an air flow valve, or move a robotic gripper in an assembly process.</a:t>
            </a:r>
            <a:endParaRPr lang="en-RW" sz="2800" dirty="0"/>
          </a:p>
        </p:txBody>
      </p:sp>
    </p:spTree>
    <p:extLst>
      <p:ext uri="{BB962C8B-B14F-4D97-AF65-F5344CB8AC3E}">
        <p14:creationId xmlns:p14="http://schemas.microsoft.com/office/powerpoint/2010/main" val="2613875596"/>
      </p:ext>
    </p:extLst>
  </p:cSld>
  <p:clrMapOvr>
    <a:masterClrMapping/>
  </p:clrMapOvr>
  <p:transition>
    <p:plus/>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DEVICE</a:t>
            </a:r>
          </a:p>
        </p:txBody>
      </p:sp>
      <p:sp>
        <p:nvSpPr>
          <p:cNvPr id="3" name="Content Placeholder 2"/>
          <p:cNvSpPr>
            <a:spLocks noGrp="1"/>
          </p:cNvSpPr>
          <p:nvPr>
            <p:ph idx="1"/>
          </p:nvPr>
        </p:nvSpPr>
        <p:spPr/>
        <p:txBody>
          <a:bodyPr>
            <a:normAutofit/>
          </a:bodyPr>
          <a:lstStyle/>
          <a:p>
            <a:endParaRPr lang="en-US" dirty="0"/>
          </a:p>
          <a:p>
            <a:r>
              <a:rPr lang="en-US" dirty="0">
                <a:latin typeface="Times New Roman" pitchFamily="18" charset="0"/>
                <a:cs typeface="Times New Roman" pitchFamily="18" charset="0"/>
              </a:rPr>
              <a:t>Combine Hardware and software that directly interact with the world. </a:t>
            </a:r>
          </a:p>
          <a:p>
            <a:r>
              <a:rPr lang="en-US" dirty="0">
                <a:latin typeface="Times New Roman" pitchFamily="18" charset="0"/>
                <a:cs typeface="Times New Roman" pitchFamily="18" charset="0"/>
              </a:rPr>
              <a:t>Devices connect to a network to communicate with each other.</a:t>
            </a:r>
          </a:p>
          <a:p>
            <a:r>
              <a:rPr lang="en-US" dirty="0">
                <a:latin typeface="Times New Roman" pitchFamily="18" charset="0"/>
                <a:cs typeface="Times New Roman" pitchFamily="18" charset="0"/>
              </a:rPr>
              <a:t>Device that communicates with centralized applications. </a:t>
            </a:r>
          </a:p>
          <a:p>
            <a:r>
              <a:rPr lang="en-US" dirty="0">
                <a:latin typeface="Times New Roman" pitchFamily="18" charset="0"/>
                <a:cs typeface="Times New Roman" pitchFamily="18" charset="0"/>
              </a:rPr>
              <a:t>Devices might be directly or indirectly connected to the internet.</a:t>
            </a:r>
          </a:p>
          <a:p>
            <a:endParaRPr lang="en-US" dirty="0"/>
          </a:p>
        </p:txBody>
      </p:sp>
    </p:spTree>
  </p:cSld>
  <p:clrMapOvr>
    <a:masterClrMapping/>
  </p:clrMapOvr>
  <p:transition>
    <p:plus/>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itchFamily="18" charset="0"/>
                <a:cs typeface="Times New Roman" pitchFamily="18" charset="0"/>
              </a:rPr>
              <a:t> GATEWAY</a:t>
            </a:r>
            <a:r>
              <a:rPr lang="en-US" dirty="0">
                <a:latin typeface="Times New Roman" pitchFamily="18" charset="0"/>
                <a:cs typeface="Times New Roman" pitchFamily="18" charset="0"/>
              </a:rPr>
              <a:t> </a:t>
            </a:r>
          </a:p>
        </p:txBody>
      </p:sp>
      <p:sp>
        <p:nvSpPr>
          <p:cNvPr id="3" name="Content Placeholder 2"/>
          <p:cNvSpPr>
            <a:spLocks noGrp="1"/>
          </p:cNvSpPr>
          <p:nvPr>
            <p:ph idx="1"/>
          </p:nvPr>
        </p:nvSpPr>
        <p:spPr>
          <a:xfrm>
            <a:off x="762000" y="2743200"/>
            <a:ext cx="10744200" cy="3352800"/>
          </a:xfrm>
        </p:spPr>
        <p:txBody>
          <a:bodyPr/>
          <a:lstStyle/>
          <a:p>
            <a:r>
              <a:rPr lang="en-US" b="1" dirty="0">
                <a:latin typeface="Times New Roman" pitchFamily="18" charset="0"/>
                <a:cs typeface="Times New Roman" pitchFamily="18" charset="0"/>
              </a:rPr>
              <a:t>E</a:t>
            </a:r>
            <a:r>
              <a:rPr lang="en-US" dirty="0">
                <a:latin typeface="Times New Roman" pitchFamily="18" charset="0"/>
                <a:cs typeface="Times New Roman" pitchFamily="18" charset="0"/>
              </a:rPr>
              <a:t>nables devices that are not directly connected to the Internet to reach cloud services. </a:t>
            </a:r>
          </a:p>
          <a:p>
            <a:r>
              <a:rPr lang="en-US" dirty="0">
                <a:latin typeface="Times New Roman" pitchFamily="18" charset="0"/>
                <a:cs typeface="Times New Roman" pitchFamily="18" charset="0"/>
              </a:rPr>
              <a:t>Although the term </a:t>
            </a:r>
            <a:r>
              <a:rPr lang="en-US" b="1" i="1" dirty="0">
                <a:latin typeface="Times New Roman" pitchFamily="18" charset="0"/>
                <a:cs typeface="Times New Roman" pitchFamily="18" charset="0"/>
              </a:rPr>
              <a:t>gateway</a:t>
            </a:r>
            <a:r>
              <a:rPr lang="en-US" b="1" dirty="0">
                <a:latin typeface="Times New Roman" pitchFamily="18" charset="0"/>
                <a:cs typeface="Times New Roman" pitchFamily="18" charset="0"/>
              </a:rPr>
              <a:t> </a:t>
            </a:r>
            <a:r>
              <a:rPr lang="en-US" dirty="0">
                <a:latin typeface="Times New Roman" pitchFamily="18" charset="0"/>
                <a:cs typeface="Times New Roman" pitchFamily="18" charset="0"/>
              </a:rPr>
              <a:t>has a specific function in networking, it is also used to describe a class of device that</a:t>
            </a:r>
            <a:r>
              <a:rPr lang="en-US" i="1" dirty="0">
                <a:latin typeface="Times New Roman" pitchFamily="18" charset="0"/>
                <a:cs typeface="Times New Roman" pitchFamily="18" charset="0"/>
              </a:rPr>
              <a:t> </a:t>
            </a:r>
            <a:r>
              <a:rPr lang="en-US" b="1" i="1" dirty="0">
                <a:latin typeface="Times New Roman" pitchFamily="18" charset="0"/>
                <a:cs typeface="Times New Roman" pitchFamily="18" charset="0"/>
              </a:rPr>
              <a:t>processes data </a:t>
            </a:r>
            <a:r>
              <a:rPr lang="en-US" dirty="0">
                <a:latin typeface="Times New Roman" pitchFamily="18" charset="0"/>
                <a:cs typeface="Times New Roman" pitchFamily="18" charset="0"/>
              </a:rPr>
              <a:t>on behalf of a group or cluster of devices. </a:t>
            </a:r>
          </a:p>
          <a:p>
            <a:r>
              <a:rPr lang="en-US" dirty="0">
                <a:latin typeface="Times New Roman" pitchFamily="18" charset="0"/>
                <a:cs typeface="Times New Roman" pitchFamily="18" charset="0"/>
              </a:rPr>
              <a:t>The data from each device is sent to </a:t>
            </a:r>
            <a:r>
              <a:rPr lang="en-US" b="1" i="1" dirty="0">
                <a:latin typeface="Times New Roman" pitchFamily="18" charset="0"/>
                <a:cs typeface="Times New Roman" pitchFamily="18" charset="0"/>
              </a:rPr>
              <a:t>Cloud Platform</a:t>
            </a:r>
            <a:r>
              <a:rPr lang="en-US" dirty="0">
                <a:latin typeface="Times New Roman" pitchFamily="18" charset="0"/>
                <a:cs typeface="Times New Roman" pitchFamily="18" charset="0"/>
              </a:rPr>
              <a:t>, where it is </a:t>
            </a:r>
            <a:r>
              <a:rPr lang="en-US" b="1" dirty="0">
                <a:latin typeface="Times New Roman" pitchFamily="18" charset="0"/>
                <a:cs typeface="Times New Roman" pitchFamily="18" charset="0"/>
              </a:rPr>
              <a:t>processed </a:t>
            </a:r>
            <a:r>
              <a:rPr lang="en-US" dirty="0">
                <a:latin typeface="Times New Roman" pitchFamily="18" charset="0"/>
                <a:cs typeface="Times New Roman" pitchFamily="18" charset="0"/>
              </a:rPr>
              <a:t>and combined with data from other devices.</a:t>
            </a:r>
          </a:p>
          <a:p>
            <a:endParaRPr lang="en-US" dirty="0"/>
          </a:p>
        </p:txBody>
      </p:sp>
    </p:spTree>
  </p:cSld>
  <p:clrMapOvr>
    <a:masterClrMapping/>
  </p:clrMapOvr>
  <p:transition>
    <p:plus/>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Con’d</a:t>
            </a:r>
            <a:endParaRPr lang="en-US" dirty="0"/>
          </a:p>
        </p:txBody>
      </p:sp>
      <p:sp>
        <p:nvSpPr>
          <p:cNvPr id="3" name="Content Placeholder 2"/>
          <p:cNvSpPr>
            <a:spLocks noGrp="1"/>
          </p:cNvSpPr>
          <p:nvPr>
            <p:ph idx="1"/>
          </p:nvPr>
        </p:nvSpPr>
        <p:spPr>
          <a:xfrm>
            <a:off x="571500" y="2438400"/>
            <a:ext cx="11049000" cy="3653572"/>
          </a:xfrm>
        </p:spPr>
        <p:txBody>
          <a:bodyPr>
            <a:normAutofit/>
          </a:bodyPr>
          <a:lstStyle/>
          <a:p>
            <a:r>
              <a:rPr lang="en-US" dirty="0">
                <a:latin typeface="Times New Roman" pitchFamily="18" charset="0"/>
                <a:cs typeface="Times New Roman" pitchFamily="18" charset="0"/>
              </a:rPr>
              <a:t>A </a:t>
            </a:r>
            <a:r>
              <a:rPr lang="en-US" b="1" i="1" dirty="0">
                <a:latin typeface="Times New Roman" pitchFamily="18" charset="0"/>
                <a:cs typeface="Times New Roman" pitchFamily="18" charset="0"/>
              </a:rPr>
              <a:t>gateway</a:t>
            </a:r>
            <a:r>
              <a:rPr lang="en-US" dirty="0">
                <a:latin typeface="Times New Roman" pitchFamily="18" charset="0"/>
                <a:cs typeface="Times New Roman" pitchFamily="18" charset="0"/>
              </a:rPr>
              <a:t> </a:t>
            </a:r>
            <a:r>
              <a:rPr lang="en-US" i="1" dirty="0">
                <a:latin typeface="Times New Roman" pitchFamily="18" charset="0"/>
                <a:cs typeface="Times New Roman" pitchFamily="18" charset="0"/>
              </a:rPr>
              <a:t>manages traffic between networks </a:t>
            </a:r>
            <a:r>
              <a:rPr lang="en-US" dirty="0">
                <a:latin typeface="Times New Roman" pitchFamily="18" charset="0"/>
                <a:cs typeface="Times New Roman" pitchFamily="18" charset="0"/>
              </a:rPr>
              <a:t>that use different protocols.</a:t>
            </a:r>
          </a:p>
          <a:p>
            <a:r>
              <a:rPr lang="en-US" dirty="0">
                <a:latin typeface="Times New Roman" pitchFamily="18" charset="0"/>
                <a:cs typeface="Times New Roman" pitchFamily="18" charset="0"/>
              </a:rPr>
              <a:t> A gateway is responsible for </a:t>
            </a:r>
            <a:r>
              <a:rPr lang="en-US" b="1" dirty="0">
                <a:latin typeface="Times New Roman" pitchFamily="18" charset="0"/>
                <a:cs typeface="Times New Roman" pitchFamily="18" charset="0"/>
              </a:rPr>
              <a:t>protocol translation </a:t>
            </a:r>
            <a:r>
              <a:rPr lang="en-US" dirty="0">
                <a:latin typeface="Times New Roman" pitchFamily="18" charset="0"/>
                <a:cs typeface="Times New Roman" pitchFamily="18" charset="0"/>
              </a:rPr>
              <a:t>and other interoperability tasks.</a:t>
            </a:r>
          </a:p>
          <a:p>
            <a:r>
              <a:rPr lang="en-US" dirty="0">
                <a:latin typeface="Times New Roman" pitchFamily="18" charset="0"/>
                <a:cs typeface="Times New Roman" pitchFamily="18" charset="0"/>
              </a:rPr>
              <a:t>An </a:t>
            </a:r>
            <a:r>
              <a:rPr lang="en-US" dirty="0" err="1">
                <a:latin typeface="Times New Roman" pitchFamily="18" charset="0"/>
                <a:cs typeface="Times New Roman" pitchFamily="18" charset="0"/>
              </a:rPr>
              <a:t>IoT</a:t>
            </a:r>
            <a:r>
              <a:rPr lang="en-US" dirty="0">
                <a:latin typeface="Times New Roman" pitchFamily="18" charset="0"/>
                <a:cs typeface="Times New Roman" pitchFamily="18" charset="0"/>
              </a:rPr>
              <a:t> gateway device is sometimes employed to provide the connection and translation between devices and the cloud. </a:t>
            </a:r>
          </a:p>
          <a:p>
            <a:r>
              <a:rPr lang="en-US" dirty="0">
                <a:latin typeface="Times New Roman" pitchFamily="18" charset="0"/>
                <a:cs typeface="Times New Roman" pitchFamily="18" charset="0"/>
              </a:rPr>
              <a:t>A gateway device acts as a proxy, receiving data from devices and packaging it for transmission over TCP/IP.</a:t>
            </a:r>
          </a:p>
          <a:p>
            <a:endParaRPr lang="en-US" dirty="0">
              <a:latin typeface="Times New Roman" pitchFamily="18" charset="0"/>
              <a:cs typeface="Times New Roman" pitchFamily="18" charset="0"/>
            </a:endParaRPr>
          </a:p>
        </p:txBody>
      </p:sp>
    </p:spTree>
  </p:cSld>
  <p:clrMapOvr>
    <a:masterClrMapping/>
  </p:clrMapOvr>
  <p:transition>
    <p:plus/>
  </p:transition>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AB946B"/>
      </a:accent1>
      <a:accent2>
        <a:srgbClr val="C04F32"/>
      </a:accent2>
      <a:accent3>
        <a:srgbClr val="DD8C3C"/>
      </a:accent3>
      <a:accent4>
        <a:srgbClr val="8E684C"/>
      </a:accent4>
      <a:accent5>
        <a:srgbClr val="CBAF62"/>
      </a:accent5>
      <a:accent6>
        <a:srgbClr val="803348"/>
      </a:accent6>
      <a:hlink>
        <a:srgbClr val="86724D"/>
      </a:hlink>
      <a:folHlink>
        <a:srgbClr val="B99E84"/>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A2BEDC8B-F191-493B-BA33-0F4F800A89D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Organic</Template>
  <TotalTime>799</TotalTime>
  <Words>2509</Words>
  <Application>Microsoft Office PowerPoint</Application>
  <PresentationFormat>Widescreen</PresentationFormat>
  <Paragraphs>209</Paragraphs>
  <Slides>55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55</vt:i4>
      </vt:variant>
    </vt:vector>
  </HeadingPairs>
  <TitlesOfParts>
    <vt:vector size="60" baseType="lpstr">
      <vt:lpstr>Arial</vt:lpstr>
      <vt:lpstr>Calibri</vt:lpstr>
      <vt:lpstr>Garamond</vt:lpstr>
      <vt:lpstr>Times New Roman</vt:lpstr>
      <vt:lpstr>Organic</vt:lpstr>
      <vt:lpstr>IoT Architectures &amp; Communication Protocols</vt:lpstr>
      <vt:lpstr>Part 1: IoT Architectures</vt:lpstr>
      <vt:lpstr>Session Agenda: </vt:lpstr>
      <vt:lpstr>Basic components of an IoT System</vt:lpstr>
      <vt:lpstr>IoT Architecture</vt:lpstr>
      <vt:lpstr>Sensors &amp; Actuators</vt:lpstr>
      <vt:lpstr>DEVICE</vt:lpstr>
      <vt:lpstr> GATEWAY </vt:lpstr>
      <vt:lpstr>Con’d</vt:lpstr>
      <vt:lpstr>Cont’d</vt:lpstr>
      <vt:lpstr>Cont’d</vt:lpstr>
      <vt:lpstr>Gateway Tasks</vt:lpstr>
      <vt:lpstr>IoT cloud platform</vt:lpstr>
      <vt:lpstr>Cloud Platform</vt:lpstr>
      <vt:lpstr>IoT Models </vt:lpstr>
      <vt:lpstr>PowerPoint Presentation</vt:lpstr>
      <vt:lpstr>Layer 1 – Physical Layer (Device Layer)  </vt:lpstr>
      <vt:lpstr>Layer 2 – Gateway Layer </vt:lpstr>
      <vt:lpstr>Layer 3: Integration Layer</vt:lpstr>
      <vt:lpstr>Layer 4 - Application Layer  </vt:lpstr>
      <vt:lpstr>General IoT Architecture</vt:lpstr>
      <vt:lpstr>General IoT Architecture</vt:lpstr>
      <vt:lpstr>a) Smart device / sensor layer: </vt:lpstr>
      <vt:lpstr>Cont’d</vt:lpstr>
      <vt:lpstr>b) Gateways and Networks </vt:lpstr>
      <vt:lpstr>c) Management Service Layer </vt:lpstr>
      <vt:lpstr>d) Application Layer </vt:lpstr>
      <vt:lpstr>Three- and Five-Layer Architectures </vt:lpstr>
      <vt:lpstr>Three-Layer Architecture</vt:lpstr>
      <vt:lpstr>Five-Layer Architectures</vt:lpstr>
      <vt:lpstr>Cont’d</vt:lpstr>
      <vt:lpstr>Cloud and Fog Based Architectures</vt:lpstr>
      <vt:lpstr>Cloud Based Architecture</vt:lpstr>
      <vt:lpstr>Cloud computing</vt:lpstr>
      <vt:lpstr>Challenges</vt:lpstr>
      <vt:lpstr>Challenges</vt:lpstr>
      <vt:lpstr>Cont’d</vt:lpstr>
      <vt:lpstr>Edge computing</vt:lpstr>
      <vt:lpstr>Edge computing</vt:lpstr>
      <vt:lpstr>Why Do We Need Edge Computing?</vt:lpstr>
      <vt:lpstr>Why Do We Need Edge Computing?</vt:lpstr>
      <vt:lpstr>Why Do We Need Edge Computing?</vt:lpstr>
      <vt:lpstr>Challenges of Edge Computing</vt:lpstr>
      <vt:lpstr>Fog and Edge computing architecture</vt:lpstr>
      <vt:lpstr>The architecture of edge computing.</vt:lpstr>
      <vt:lpstr>Fog Computing</vt:lpstr>
      <vt:lpstr>Fog Computing</vt:lpstr>
      <vt:lpstr>Architecture of fog computing</vt:lpstr>
      <vt:lpstr>Fog Computing</vt:lpstr>
      <vt:lpstr>Architecture of fog computing</vt:lpstr>
      <vt:lpstr>Characteristics of fog computing</vt:lpstr>
      <vt:lpstr>PowerPoint Presentation</vt:lpstr>
      <vt:lpstr>PowerPoint Presentation</vt:lpstr>
      <vt:lpstr>Applications of fog and Edge Computing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Architectures</dc:title>
  <dc:creator>New</dc:creator>
  <cp:lastModifiedBy>NIYITEGEKA Janvier</cp:lastModifiedBy>
  <cp:revision>128</cp:revision>
  <dcterms:created xsi:type="dcterms:W3CDTF">2019-10-23T15:07:21Z</dcterms:created>
  <dcterms:modified xsi:type="dcterms:W3CDTF">2021-04-01T12:01:06Z</dcterms:modified>
</cp:coreProperties>
</file>